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44"/>
  </p:notesMasterIdLst>
  <p:sldIdLst>
    <p:sldId id="266" r:id="rId2"/>
    <p:sldId id="378" r:id="rId3"/>
    <p:sldId id="310" r:id="rId4"/>
    <p:sldId id="328" r:id="rId5"/>
    <p:sldId id="432" r:id="rId6"/>
    <p:sldId id="357" r:id="rId7"/>
    <p:sldId id="381" r:id="rId8"/>
    <p:sldId id="382" r:id="rId9"/>
    <p:sldId id="383" r:id="rId10"/>
    <p:sldId id="384" r:id="rId11"/>
    <p:sldId id="385" r:id="rId12"/>
    <p:sldId id="388" r:id="rId13"/>
    <p:sldId id="386" r:id="rId14"/>
    <p:sldId id="399" r:id="rId15"/>
    <p:sldId id="413" r:id="rId16"/>
    <p:sldId id="389" r:id="rId17"/>
    <p:sldId id="418" r:id="rId18"/>
    <p:sldId id="407" r:id="rId19"/>
    <p:sldId id="412" r:id="rId20"/>
    <p:sldId id="406" r:id="rId21"/>
    <p:sldId id="411" r:id="rId22"/>
    <p:sldId id="395" r:id="rId23"/>
    <p:sldId id="417" r:id="rId24"/>
    <p:sldId id="422" r:id="rId25"/>
    <p:sldId id="419" r:id="rId26"/>
    <p:sldId id="421" r:id="rId27"/>
    <p:sldId id="415" r:id="rId28"/>
    <p:sldId id="401" r:id="rId29"/>
    <p:sldId id="379" r:id="rId30"/>
    <p:sldId id="402" r:id="rId31"/>
    <p:sldId id="404" r:id="rId32"/>
    <p:sldId id="426" r:id="rId33"/>
    <p:sldId id="427" r:id="rId34"/>
    <p:sldId id="424" r:id="rId35"/>
    <p:sldId id="428" r:id="rId36"/>
    <p:sldId id="431" r:id="rId37"/>
    <p:sldId id="343" r:id="rId38"/>
    <p:sldId id="430" r:id="rId39"/>
    <p:sldId id="425" r:id="rId40"/>
    <p:sldId id="375" r:id="rId41"/>
    <p:sldId id="387" r:id="rId42"/>
    <p:sldId id="272" r:id="rId43"/>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221" userDrawn="1">
          <p15:clr>
            <a:srgbClr val="A4A3A4"/>
          </p15:clr>
        </p15:guide>
        <p15:guide id="2" pos="421" userDrawn="1">
          <p15:clr>
            <a:srgbClr val="A4A3A4"/>
          </p15:clr>
        </p15:guide>
        <p15:guide id="3" pos="14938" userDrawn="1">
          <p15:clr>
            <a:srgbClr val="A4A3A4"/>
          </p15:clr>
        </p15:guide>
        <p15:guide id="4" orient="horz" pos="6861" userDrawn="1">
          <p15:clr>
            <a:srgbClr val="A4A3A4"/>
          </p15:clr>
        </p15:guide>
        <p15:guide id="5" orient="horz" pos="6405" userDrawn="1">
          <p15:clr>
            <a:srgbClr val="A4A3A4"/>
          </p15:clr>
        </p15:guide>
        <p15:guide id="6" pos="4141" userDrawn="1">
          <p15:clr>
            <a:srgbClr val="A4A3A4"/>
          </p15:clr>
        </p15:guide>
        <p15:guide id="7" pos="7861" userDrawn="1">
          <p15:clr>
            <a:srgbClr val="A4A3A4"/>
          </p15:clr>
        </p15:guide>
        <p15:guide id="8" pos="11626" userDrawn="1">
          <p15:clr>
            <a:srgbClr val="A4A3A4"/>
          </p15:clr>
        </p15:guide>
        <p15:guide id="9" orient="horz" pos="421" userDrawn="1">
          <p15:clr>
            <a:srgbClr val="A4A3A4"/>
          </p15:clr>
        </p15:guide>
        <p15:guide id="10" orient="horz" pos="1008" userDrawn="1">
          <p15:clr>
            <a:srgbClr val="A4A3A4"/>
          </p15:clr>
        </p15:guide>
        <p15:guide id="11" orient="horz" pos="1597" userDrawn="1">
          <p15:clr>
            <a:srgbClr val="A4A3A4"/>
          </p15:clr>
        </p15:guide>
        <p15:guide id="12" pos="3733" userDrawn="1">
          <p15:clr>
            <a:srgbClr val="A4A3A4"/>
          </p15:clr>
        </p15:guide>
        <p15:guide id="13" pos="7498" userDrawn="1">
          <p15:clr>
            <a:srgbClr val="A4A3A4"/>
          </p15:clr>
        </p15:guide>
        <p15:guide id="14" pos="11149" userDrawn="1">
          <p15:clr>
            <a:srgbClr val="A4A3A4"/>
          </p15:clr>
        </p15:guide>
        <p15:guide id="15" orient="horz" pos="8640" userDrawn="1">
          <p15:clr>
            <a:srgbClr val="A4A3A4"/>
          </p15:clr>
        </p15:guide>
        <p15:guide id="16" orient="horz" userDrawn="1">
          <p15:clr>
            <a:srgbClr val="A4A3A4"/>
          </p15:clr>
        </p15:guide>
        <p15:guide id="17" userDrawn="1">
          <p15:clr>
            <a:srgbClr val="A4A3A4"/>
          </p15:clr>
        </p15:guide>
        <p15:guide id="18" pos="15359" userDrawn="1">
          <p15:clr>
            <a:srgbClr val="A4A3A4"/>
          </p15:clr>
        </p15:guide>
        <p15:guide id="19" orient="horz" pos="7632" userDrawn="1">
          <p15:clr>
            <a:srgbClr val="A4A3A4"/>
          </p15:clr>
        </p15:guide>
        <p15:guide id="20" orient="horz" pos="7224" userDrawn="1">
          <p15:clr>
            <a:srgbClr val="A4A3A4"/>
          </p15:clr>
        </p15:guide>
        <p15:guide id="21" orient="horz" pos="8312" userDrawn="1">
          <p15:clr>
            <a:srgbClr val="A4A3A4"/>
          </p15:clr>
        </p15:guide>
        <p15:guide id="22" orient="horz" pos="7450" userDrawn="1">
          <p15:clr>
            <a:srgbClr val="A4A3A4"/>
          </p15:clr>
        </p15:guide>
        <p15:guide id="23" orient="horz" pos="794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129"/>
    <a:srgbClr val="EEE9E2"/>
    <a:srgbClr val="F42100"/>
    <a:srgbClr val="EDE9E3"/>
    <a:srgbClr val="DCD5CC"/>
    <a:srgbClr val="EDE9E2"/>
    <a:srgbClr val="DED5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86"/>
    <p:restoredTop sz="94661"/>
  </p:normalViewPr>
  <p:slideViewPr>
    <p:cSldViewPr snapToGrid="0" snapToObjects="1" showGuides="1">
      <p:cViewPr varScale="1">
        <p:scale>
          <a:sx n="51" d="100"/>
          <a:sy n="51" d="100"/>
        </p:scale>
        <p:origin x="954" y="108"/>
      </p:cViewPr>
      <p:guideLst>
        <p:guide orient="horz" pos="8221"/>
        <p:guide pos="421"/>
        <p:guide pos="14938"/>
        <p:guide orient="horz" pos="6861"/>
        <p:guide orient="horz" pos="6405"/>
        <p:guide pos="4141"/>
        <p:guide pos="7861"/>
        <p:guide pos="11626"/>
        <p:guide orient="horz" pos="421"/>
        <p:guide orient="horz" pos="1008"/>
        <p:guide orient="horz" pos="1597"/>
        <p:guide pos="3733"/>
        <p:guide pos="7498"/>
        <p:guide pos="11149"/>
        <p:guide orient="horz" pos="8640"/>
        <p:guide orient="horz"/>
        <p:guide/>
        <p:guide pos="15359"/>
        <p:guide orient="horz" pos="7632"/>
        <p:guide orient="horz" pos="7224"/>
        <p:guide orient="horz" pos="8312"/>
        <p:guide orient="horz" pos="7450"/>
        <p:guide orient="horz" pos="7949"/>
      </p:guideLst>
    </p:cSldViewPr>
  </p:slideViewPr>
  <p:outlineViewPr>
    <p:cViewPr>
      <p:scale>
        <a:sx n="33" d="100"/>
        <a:sy n="33" d="100"/>
      </p:scale>
      <p:origin x="0" y="0"/>
    </p:cViewPr>
  </p:outlineViewPr>
  <p:notesTextViewPr>
    <p:cViewPr>
      <p:scale>
        <a:sx n="400" d="100"/>
        <a:sy n="4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AA265A-A8A2-B04D-A273-615EB03CF746}" type="datetimeFigureOut">
              <a:rPr lang="es-ES" smtClean="0"/>
              <a:t>09/11/2025</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07F3F3-6DDB-C64B-BADD-875F8E9F7FA0}" type="slidenum">
              <a:rPr lang="es-ES" smtClean="0"/>
              <a:t>‹Nº›</a:t>
            </a:fld>
            <a:endParaRPr lang="es-ES"/>
          </a:p>
        </p:txBody>
      </p:sp>
    </p:spTree>
    <p:extLst>
      <p:ext uri="{BB962C8B-B14F-4D97-AF65-F5344CB8AC3E}">
        <p14:creationId xmlns:p14="http://schemas.microsoft.com/office/powerpoint/2010/main" val="3523893013"/>
      </p:ext>
    </p:extLst>
  </p:cSld>
  <p:clrMap bg1="lt1" tx1="dk1" bg2="lt2" tx2="dk2" accent1="accent1" accent2="accent2" accent3="accent3" accent4="accent4" accent5="accent5" accent6="accent6" hlink="hlink" folHlink="folHlink"/>
  <p:notesStyle>
    <a:lvl1pPr marL="0" algn="l" defTabSz="1828686" rtl="0" eaLnBrk="1" latinLnBrk="0" hangingPunct="1">
      <a:defRPr sz="2400" kern="1200">
        <a:solidFill>
          <a:schemeClr val="tx1"/>
        </a:solidFill>
        <a:latin typeface="+mn-lt"/>
        <a:ea typeface="+mn-ea"/>
        <a:cs typeface="+mn-cs"/>
      </a:defRPr>
    </a:lvl1pPr>
    <a:lvl2pPr marL="914343" algn="l" defTabSz="1828686" rtl="0" eaLnBrk="1" latinLnBrk="0" hangingPunct="1">
      <a:defRPr sz="2400" kern="1200">
        <a:solidFill>
          <a:schemeClr val="tx1"/>
        </a:solidFill>
        <a:latin typeface="+mn-lt"/>
        <a:ea typeface="+mn-ea"/>
        <a:cs typeface="+mn-cs"/>
      </a:defRPr>
    </a:lvl2pPr>
    <a:lvl3pPr marL="1828686" algn="l" defTabSz="1828686" rtl="0" eaLnBrk="1" latinLnBrk="0" hangingPunct="1">
      <a:defRPr sz="2400" kern="1200">
        <a:solidFill>
          <a:schemeClr val="tx1"/>
        </a:solidFill>
        <a:latin typeface="+mn-lt"/>
        <a:ea typeface="+mn-ea"/>
        <a:cs typeface="+mn-cs"/>
      </a:defRPr>
    </a:lvl3pPr>
    <a:lvl4pPr marL="2743029" algn="l" defTabSz="1828686" rtl="0" eaLnBrk="1" latinLnBrk="0" hangingPunct="1">
      <a:defRPr sz="2400" kern="1200">
        <a:solidFill>
          <a:schemeClr val="tx1"/>
        </a:solidFill>
        <a:latin typeface="+mn-lt"/>
        <a:ea typeface="+mn-ea"/>
        <a:cs typeface="+mn-cs"/>
      </a:defRPr>
    </a:lvl4pPr>
    <a:lvl5pPr marL="3657371" algn="l" defTabSz="1828686" rtl="0" eaLnBrk="1" latinLnBrk="0" hangingPunct="1">
      <a:defRPr sz="2400" kern="1200">
        <a:solidFill>
          <a:schemeClr val="tx1"/>
        </a:solidFill>
        <a:latin typeface="+mn-lt"/>
        <a:ea typeface="+mn-ea"/>
        <a:cs typeface="+mn-cs"/>
      </a:defRPr>
    </a:lvl5pPr>
    <a:lvl6pPr marL="4571714" algn="l" defTabSz="1828686" rtl="0" eaLnBrk="1" latinLnBrk="0" hangingPunct="1">
      <a:defRPr sz="2400" kern="1200">
        <a:solidFill>
          <a:schemeClr val="tx1"/>
        </a:solidFill>
        <a:latin typeface="+mn-lt"/>
        <a:ea typeface="+mn-ea"/>
        <a:cs typeface="+mn-cs"/>
      </a:defRPr>
    </a:lvl6pPr>
    <a:lvl7pPr marL="5486057" algn="l" defTabSz="1828686" rtl="0" eaLnBrk="1" latinLnBrk="0" hangingPunct="1">
      <a:defRPr sz="2400" kern="1200">
        <a:solidFill>
          <a:schemeClr val="tx1"/>
        </a:solidFill>
        <a:latin typeface="+mn-lt"/>
        <a:ea typeface="+mn-ea"/>
        <a:cs typeface="+mn-cs"/>
      </a:defRPr>
    </a:lvl7pPr>
    <a:lvl8pPr marL="6400400" algn="l" defTabSz="1828686" rtl="0" eaLnBrk="1" latinLnBrk="0" hangingPunct="1">
      <a:defRPr sz="2400" kern="1200">
        <a:solidFill>
          <a:schemeClr val="tx1"/>
        </a:solidFill>
        <a:latin typeface="+mn-lt"/>
        <a:ea typeface="+mn-ea"/>
        <a:cs typeface="+mn-cs"/>
      </a:defRPr>
    </a:lvl8pPr>
    <a:lvl9pPr marL="7314743" algn="l" defTabSz="1828686"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0607F3F3-6DDB-C64B-BADD-875F8E9F7FA0}" type="slidenum">
              <a:rPr lang="es-ES" smtClean="0"/>
              <a:t>1</a:t>
            </a:fld>
            <a:endParaRPr lang="es-ES"/>
          </a:p>
        </p:txBody>
      </p:sp>
    </p:spTree>
    <p:extLst>
      <p:ext uri="{BB962C8B-B14F-4D97-AF65-F5344CB8AC3E}">
        <p14:creationId xmlns:p14="http://schemas.microsoft.com/office/powerpoint/2010/main" val="10987746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B5509-92A3-10FA-77D6-CEF79888054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13E5916-605A-E3EC-AD49-3AE342F5D71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E551A5B-6F80-91A2-F241-9CCC74CA9EC7}"/>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8D20D4DD-8796-D164-528B-E9DD4138E813}"/>
              </a:ext>
            </a:extLst>
          </p:cNvPr>
          <p:cNvSpPr>
            <a:spLocks noGrp="1"/>
          </p:cNvSpPr>
          <p:nvPr>
            <p:ph type="sldNum" sz="quarter" idx="5"/>
          </p:nvPr>
        </p:nvSpPr>
        <p:spPr/>
        <p:txBody>
          <a:bodyPr/>
          <a:lstStyle/>
          <a:p>
            <a:fld id="{0607F3F3-6DDB-C64B-BADD-875F8E9F7FA0}" type="slidenum">
              <a:rPr lang="es-ES" smtClean="0"/>
              <a:t>10</a:t>
            </a:fld>
            <a:endParaRPr lang="es-ES"/>
          </a:p>
        </p:txBody>
      </p:sp>
    </p:spTree>
    <p:extLst>
      <p:ext uri="{BB962C8B-B14F-4D97-AF65-F5344CB8AC3E}">
        <p14:creationId xmlns:p14="http://schemas.microsoft.com/office/powerpoint/2010/main" val="36379208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04568-A33C-2DE2-5FE8-F599AF74FDC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9659306-25FE-A6C0-4B10-8CE05B1D111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3EC3FE1-28C3-CBE8-2BC6-5780E991DA9E}"/>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9067C714-1527-8B64-AB3C-4FD7F77F0F1B}"/>
              </a:ext>
            </a:extLst>
          </p:cNvPr>
          <p:cNvSpPr>
            <a:spLocks noGrp="1"/>
          </p:cNvSpPr>
          <p:nvPr>
            <p:ph type="sldNum" sz="quarter" idx="5"/>
          </p:nvPr>
        </p:nvSpPr>
        <p:spPr/>
        <p:txBody>
          <a:bodyPr/>
          <a:lstStyle/>
          <a:p>
            <a:fld id="{0607F3F3-6DDB-C64B-BADD-875F8E9F7FA0}" type="slidenum">
              <a:rPr lang="es-ES" smtClean="0"/>
              <a:t>11</a:t>
            </a:fld>
            <a:endParaRPr lang="es-ES"/>
          </a:p>
        </p:txBody>
      </p:sp>
    </p:spTree>
    <p:extLst>
      <p:ext uri="{BB962C8B-B14F-4D97-AF65-F5344CB8AC3E}">
        <p14:creationId xmlns:p14="http://schemas.microsoft.com/office/powerpoint/2010/main" val="19423460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88C68-DC0A-A1A0-E820-5A04DCE8193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60BE5C6-F7B7-AF18-0485-18CA88E81F1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40A230D-9AF4-6975-A6A5-A958DCBD5FC6}"/>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5AD0F901-A3C1-1F8A-DA58-B37A8E97729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07F3F3-6DDB-C64B-BADD-875F8E9F7FA0}"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90512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3CB02-8869-2B6F-9F1D-12D1AC7EAC6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5D09872-9087-BE87-DF04-B5B66922E4F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88068FC-1BD6-FBE6-F38A-33F0EA86B59B}"/>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3664A5C0-5C6E-0844-D912-970DC0419DB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07F3F3-6DDB-C64B-BADD-875F8E9F7FA0}"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28938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C1A67-A75D-F286-F951-ED33B63CD7F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EBC9F02-1ECD-CA90-B8CE-7641AC7553D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5FCEDEF-2C80-ABCA-51B6-BDC8D6379068}"/>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04C35066-8BD2-3991-2E28-31CFA39F6740}"/>
              </a:ext>
            </a:extLst>
          </p:cNvPr>
          <p:cNvSpPr>
            <a:spLocks noGrp="1"/>
          </p:cNvSpPr>
          <p:nvPr>
            <p:ph type="sldNum" sz="quarter" idx="5"/>
          </p:nvPr>
        </p:nvSpPr>
        <p:spPr/>
        <p:txBody>
          <a:bodyPr/>
          <a:lstStyle/>
          <a:p>
            <a:fld id="{0607F3F3-6DDB-C64B-BADD-875F8E9F7FA0}" type="slidenum">
              <a:rPr lang="es-ES" smtClean="0"/>
              <a:t>14</a:t>
            </a:fld>
            <a:endParaRPr lang="es-ES"/>
          </a:p>
        </p:txBody>
      </p:sp>
    </p:spTree>
    <p:extLst>
      <p:ext uri="{BB962C8B-B14F-4D97-AF65-F5344CB8AC3E}">
        <p14:creationId xmlns:p14="http://schemas.microsoft.com/office/powerpoint/2010/main" val="32433710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6AC50-D209-2A9D-2376-4E86AD4FBF7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F950C0E-F7DE-2E28-4123-67B04239C33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2B10D22-6037-E4BA-5672-D358249E7431}"/>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16F4E05F-364E-4CFF-D271-EE9F1C72152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07F3F3-6DDB-C64B-BADD-875F8E9F7FA0}"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86840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5AC91-4B2B-A4BE-2713-A579B4D1F14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D734658-F369-2605-0655-199C6BF417C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C091B11-2F4F-0074-4521-4699D15A16A6}"/>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9A756FE6-C94B-132C-ED88-62DA713C942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07F3F3-6DDB-C64B-BADD-875F8E9F7FA0}"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96392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061BB-5D5B-98B4-8FF9-D68E562DDC1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2B3A5D1-DD41-F1D4-B7AE-53FCAAAF90B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287B4DC-FFDF-9D40-1EFC-A20484E2B47C}"/>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EECA8147-1287-FF4D-FC61-69FCB38151A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07F3F3-6DDB-C64B-BADD-875F8E9F7FA0}"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45012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72298-C912-2DB8-13F3-A927556E9B4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13FAF16-FA53-281B-23FA-F035BEFA149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9D2AF76-F404-8C61-E660-A420F40CCB6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09369989-BFC9-F0DD-730A-0F3D01449F57}"/>
              </a:ext>
            </a:extLst>
          </p:cNvPr>
          <p:cNvSpPr>
            <a:spLocks noGrp="1"/>
          </p:cNvSpPr>
          <p:nvPr>
            <p:ph type="sldNum" sz="quarter" idx="5"/>
          </p:nvPr>
        </p:nvSpPr>
        <p:spPr/>
        <p:txBody>
          <a:bodyPr/>
          <a:lstStyle/>
          <a:p>
            <a:fld id="{0607F3F3-6DDB-C64B-BADD-875F8E9F7FA0}" type="slidenum">
              <a:rPr lang="es-ES" smtClean="0"/>
              <a:t>18</a:t>
            </a:fld>
            <a:endParaRPr lang="es-ES"/>
          </a:p>
        </p:txBody>
      </p:sp>
    </p:spTree>
    <p:extLst>
      <p:ext uri="{BB962C8B-B14F-4D97-AF65-F5344CB8AC3E}">
        <p14:creationId xmlns:p14="http://schemas.microsoft.com/office/powerpoint/2010/main" val="9842056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A13EB-6655-9D68-9EDD-8232A1308E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FC096C3-DC57-766A-F30A-05B09B27800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9F41698-F8DE-CCDD-4A83-DAE3756D5653}"/>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838F0847-9249-AB6D-0764-F15EEB5395A3}"/>
              </a:ext>
            </a:extLst>
          </p:cNvPr>
          <p:cNvSpPr>
            <a:spLocks noGrp="1"/>
          </p:cNvSpPr>
          <p:nvPr>
            <p:ph type="sldNum" sz="quarter" idx="5"/>
          </p:nvPr>
        </p:nvSpPr>
        <p:spPr/>
        <p:txBody>
          <a:bodyPr/>
          <a:lstStyle/>
          <a:p>
            <a:fld id="{0607F3F3-6DDB-C64B-BADD-875F8E9F7FA0}" type="slidenum">
              <a:rPr lang="es-ES" smtClean="0"/>
              <a:t>19</a:t>
            </a:fld>
            <a:endParaRPr lang="es-ES"/>
          </a:p>
        </p:txBody>
      </p:sp>
    </p:spTree>
    <p:extLst>
      <p:ext uri="{BB962C8B-B14F-4D97-AF65-F5344CB8AC3E}">
        <p14:creationId xmlns:p14="http://schemas.microsoft.com/office/powerpoint/2010/main" val="2128100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D486A-2261-D2DC-434B-F1BD8471F77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91BC3DA-9EF5-C0DB-183D-FDA3FE3E4D5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8A1D71A-4F9E-2240-F107-F0EDAF95E448}"/>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FC9752B4-89AE-53B9-D876-3A5C8F5D6DE3}"/>
              </a:ext>
            </a:extLst>
          </p:cNvPr>
          <p:cNvSpPr>
            <a:spLocks noGrp="1"/>
          </p:cNvSpPr>
          <p:nvPr>
            <p:ph type="sldNum" sz="quarter" idx="5"/>
          </p:nvPr>
        </p:nvSpPr>
        <p:spPr/>
        <p:txBody>
          <a:bodyPr/>
          <a:lstStyle/>
          <a:p>
            <a:fld id="{0607F3F3-6DDB-C64B-BADD-875F8E9F7FA0}" type="slidenum">
              <a:rPr lang="es-ES" smtClean="0"/>
              <a:t>2</a:t>
            </a:fld>
            <a:endParaRPr lang="es-ES"/>
          </a:p>
        </p:txBody>
      </p:sp>
    </p:spTree>
    <p:extLst>
      <p:ext uri="{BB962C8B-B14F-4D97-AF65-F5344CB8AC3E}">
        <p14:creationId xmlns:p14="http://schemas.microsoft.com/office/powerpoint/2010/main" val="673273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474DA-A782-33BB-346D-EF823ED15C2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1B38EA2-088E-0CD5-0211-2ECC017681B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F99B047-83DD-E6C4-811C-22B5C7DEF78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903397F6-7CBD-C952-2E88-2C7941A3039D}"/>
              </a:ext>
            </a:extLst>
          </p:cNvPr>
          <p:cNvSpPr>
            <a:spLocks noGrp="1"/>
          </p:cNvSpPr>
          <p:nvPr>
            <p:ph type="sldNum" sz="quarter" idx="5"/>
          </p:nvPr>
        </p:nvSpPr>
        <p:spPr/>
        <p:txBody>
          <a:bodyPr/>
          <a:lstStyle/>
          <a:p>
            <a:fld id="{0607F3F3-6DDB-C64B-BADD-875F8E9F7FA0}" type="slidenum">
              <a:rPr lang="es-ES" smtClean="0"/>
              <a:t>20</a:t>
            </a:fld>
            <a:endParaRPr lang="es-ES"/>
          </a:p>
        </p:txBody>
      </p:sp>
    </p:spTree>
    <p:extLst>
      <p:ext uri="{BB962C8B-B14F-4D97-AF65-F5344CB8AC3E}">
        <p14:creationId xmlns:p14="http://schemas.microsoft.com/office/powerpoint/2010/main" val="40683633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F135E-8079-7661-7FBD-4C47662A043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A3BB035-5136-7F3E-E4C0-57A24A95CB9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EBF8E1B-8AF3-CD34-A39C-3EEAB61D5C80}"/>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67592F64-8933-CF58-FCAF-C8A3958534DA}"/>
              </a:ext>
            </a:extLst>
          </p:cNvPr>
          <p:cNvSpPr>
            <a:spLocks noGrp="1"/>
          </p:cNvSpPr>
          <p:nvPr>
            <p:ph type="sldNum" sz="quarter" idx="5"/>
          </p:nvPr>
        </p:nvSpPr>
        <p:spPr/>
        <p:txBody>
          <a:bodyPr/>
          <a:lstStyle/>
          <a:p>
            <a:fld id="{0607F3F3-6DDB-C64B-BADD-875F8E9F7FA0}" type="slidenum">
              <a:rPr lang="es-ES" smtClean="0"/>
              <a:t>21</a:t>
            </a:fld>
            <a:endParaRPr lang="es-ES"/>
          </a:p>
        </p:txBody>
      </p:sp>
    </p:spTree>
    <p:extLst>
      <p:ext uri="{BB962C8B-B14F-4D97-AF65-F5344CB8AC3E}">
        <p14:creationId xmlns:p14="http://schemas.microsoft.com/office/powerpoint/2010/main" val="13847963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61094-12AF-570D-1B00-195DFB987FB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47EE7BC-2D33-21E8-F9BD-5A25645F80D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EEC80F4-B99A-8EFB-188E-2BDB11ACF26E}"/>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E7A89F94-91A3-468E-38C1-56FE9FF28B3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07F3F3-6DDB-C64B-BADD-875F8E9F7FA0}"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98307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DCE9C-7C40-FA5C-A735-E698328151A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DBCD1D6-7BD7-52FD-3789-D78D278D848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A8BBEBC-B83B-77A8-F00B-20C4D8C9494B}"/>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3F876079-6845-4BCD-0F1A-5E6D6FA29A1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07F3F3-6DDB-C64B-BADD-875F8E9F7FA0}"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99076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A5809-EA89-8D30-DF78-0C8E01831CB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1B82D9C-D028-22ED-9D2F-D3C61C8F52F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6DC6D12-1BD6-10C2-F8EE-AA4BFA80B911}"/>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4EE9D121-6CB8-3670-DA48-D92088731A30}"/>
              </a:ext>
            </a:extLst>
          </p:cNvPr>
          <p:cNvSpPr>
            <a:spLocks noGrp="1"/>
          </p:cNvSpPr>
          <p:nvPr>
            <p:ph type="sldNum" sz="quarter" idx="5"/>
          </p:nvPr>
        </p:nvSpPr>
        <p:spPr/>
        <p:txBody>
          <a:bodyPr/>
          <a:lstStyle/>
          <a:p>
            <a:fld id="{0607F3F3-6DDB-C64B-BADD-875F8E9F7FA0}" type="slidenum">
              <a:rPr lang="es-ES" smtClean="0"/>
              <a:t>24</a:t>
            </a:fld>
            <a:endParaRPr lang="es-ES"/>
          </a:p>
        </p:txBody>
      </p:sp>
    </p:spTree>
    <p:extLst>
      <p:ext uri="{BB962C8B-B14F-4D97-AF65-F5344CB8AC3E}">
        <p14:creationId xmlns:p14="http://schemas.microsoft.com/office/powerpoint/2010/main" val="8398073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870A5-44DD-54C2-EE06-F4A18268296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F8F8B1F-2AC0-2B67-5E7B-4B21C8DF220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2020581-43AA-08BF-439D-ED0FC833B103}"/>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B0D17F86-FA5D-AAF1-BA59-C8B77EBA04E4}"/>
              </a:ext>
            </a:extLst>
          </p:cNvPr>
          <p:cNvSpPr>
            <a:spLocks noGrp="1"/>
          </p:cNvSpPr>
          <p:nvPr>
            <p:ph type="sldNum" sz="quarter" idx="5"/>
          </p:nvPr>
        </p:nvSpPr>
        <p:spPr/>
        <p:txBody>
          <a:bodyPr/>
          <a:lstStyle/>
          <a:p>
            <a:fld id="{0607F3F3-6DDB-C64B-BADD-875F8E9F7FA0}" type="slidenum">
              <a:rPr lang="es-ES" smtClean="0"/>
              <a:t>25</a:t>
            </a:fld>
            <a:endParaRPr lang="es-ES"/>
          </a:p>
        </p:txBody>
      </p:sp>
    </p:spTree>
    <p:extLst>
      <p:ext uri="{BB962C8B-B14F-4D97-AF65-F5344CB8AC3E}">
        <p14:creationId xmlns:p14="http://schemas.microsoft.com/office/powerpoint/2010/main" val="4641928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1701C-C0D7-6E49-FD88-8449614987B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1DC1F97-7A48-F998-26FA-A13057F1B22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F0F7BAA-E472-D8A3-2894-8A5CCC0451B5}"/>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7371D11C-D574-02A6-0F16-34702B1A5182}"/>
              </a:ext>
            </a:extLst>
          </p:cNvPr>
          <p:cNvSpPr>
            <a:spLocks noGrp="1"/>
          </p:cNvSpPr>
          <p:nvPr>
            <p:ph type="sldNum" sz="quarter" idx="5"/>
          </p:nvPr>
        </p:nvSpPr>
        <p:spPr/>
        <p:txBody>
          <a:bodyPr/>
          <a:lstStyle/>
          <a:p>
            <a:fld id="{0607F3F3-6DDB-C64B-BADD-875F8E9F7FA0}" type="slidenum">
              <a:rPr lang="es-ES" smtClean="0"/>
              <a:t>26</a:t>
            </a:fld>
            <a:endParaRPr lang="es-ES"/>
          </a:p>
        </p:txBody>
      </p:sp>
    </p:spTree>
    <p:extLst>
      <p:ext uri="{BB962C8B-B14F-4D97-AF65-F5344CB8AC3E}">
        <p14:creationId xmlns:p14="http://schemas.microsoft.com/office/powerpoint/2010/main" val="2981410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440CF-0075-2527-CCC9-B07509ED64F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32FD7C7-0CBB-88B1-898E-E0CC187904A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90CD7AB-CE38-F0C0-5CA3-5202F24E6865}"/>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373F80A4-9888-2A04-903E-EE5553AFDFA5}"/>
              </a:ext>
            </a:extLst>
          </p:cNvPr>
          <p:cNvSpPr>
            <a:spLocks noGrp="1"/>
          </p:cNvSpPr>
          <p:nvPr>
            <p:ph type="sldNum" sz="quarter" idx="5"/>
          </p:nvPr>
        </p:nvSpPr>
        <p:spPr/>
        <p:txBody>
          <a:bodyPr/>
          <a:lstStyle/>
          <a:p>
            <a:fld id="{0607F3F3-6DDB-C64B-BADD-875F8E9F7FA0}" type="slidenum">
              <a:rPr lang="es-ES" smtClean="0"/>
              <a:t>27</a:t>
            </a:fld>
            <a:endParaRPr lang="es-ES"/>
          </a:p>
        </p:txBody>
      </p:sp>
    </p:spTree>
    <p:extLst>
      <p:ext uri="{BB962C8B-B14F-4D97-AF65-F5344CB8AC3E}">
        <p14:creationId xmlns:p14="http://schemas.microsoft.com/office/powerpoint/2010/main" val="156551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5A32E-B2C6-1231-849E-5AC7EA79F58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B4DEABE-9B03-DB6A-CC27-8BFC9D4ED28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4B289AA-E266-B8F2-2CF8-1C78D04C7A98}"/>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2B0E3BA7-DA0D-D1FD-816D-DFFAE5D45D63}"/>
              </a:ext>
            </a:extLst>
          </p:cNvPr>
          <p:cNvSpPr>
            <a:spLocks noGrp="1"/>
          </p:cNvSpPr>
          <p:nvPr>
            <p:ph type="sldNum" sz="quarter" idx="5"/>
          </p:nvPr>
        </p:nvSpPr>
        <p:spPr/>
        <p:txBody>
          <a:bodyPr/>
          <a:lstStyle/>
          <a:p>
            <a:fld id="{0607F3F3-6DDB-C64B-BADD-875F8E9F7FA0}" type="slidenum">
              <a:rPr lang="es-ES" smtClean="0"/>
              <a:t>28</a:t>
            </a:fld>
            <a:endParaRPr lang="es-ES"/>
          </a:p>
        </p:txBody>
      </p:sp>
    </p:spTree>
    <p:extLst>
      <p:ext uri="{BB962C8B-B14F-4D97-AF65-F5344CB8AC3E}">
        <p14:creationId xmlns:p14="http://schemas.microsoft.com/office/powerpoint/2010/main" val="8870004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C5DE8-FBFE-14DA-661A-E87C08A3BF7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788FAA3-ED77-75F4-630A-5B1084BDBCA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740F809-12EF-2083-28E4-5C3F126E75AF}"/>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CD077A7C-F54A-25EE-8079-AD194C1E0D96}"/>
              </a:ext>
            </a:extLst>
          </p:cNvPr>
          <p:cNvSpPr>
            <a:spLocks noGrp="1"/>
          </p:cNvSpPr>
          <p:nvPr>
            <p:ph type="sldNum" sz="quarter" idx="5"/>
          </p:nvPr>
        </p:nvSpPr>
        <p:spPr/>
        <p:txBody>
          <a:bodyPr/>
          <a:lstStyle/>
          <a:p>
            <a:fld id="{0607F3F3-6DDB-C64B-BADD-875F8E9F7FA0}" type="slidenum">
              <a:rPr lang="es-ES" smtClean="0"/>
              <a:t>29</a:t>
            </a:fld>
            <a:endParaRPr lang="es-ES"/>
          </a:p>
        </p:txBody>
      </p:sp>
    </p:spTree>
    <p:extLst>
      <p:ext uri="{BB962C8B-B14F-4D97-AF65-F5344CB8AC3E}">
        <p14:creationId xmlns:p14="http://schemas.microsoft.com/office/powerpoint/2010/main" val="856849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4CF93-5D4D-85AC-CB8B-86FD5E6E8D8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092FF69-C0E8-7FD6-5CF4-F30F182D40B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B9AE1EE-2797-8808-6B06-FF5606A77A02}"/>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EB3FE1C-0965-5AC3-1E3B-42284D6D835D}"/>
              </a:ext>
            </a:extLst>
          </p:cNvPr>
          <p:cNvSpPr>
            <a:spLocks noGrp="1"/>
          </p:cNvSpPr>
          <p:nvPr>
            <p:ph type="sldNum" sz="quarter" idx="5"/>
          </p:nvPr>
        </p:nvSpPr>
        <p:spPr/>
        <p:txBody>
          <a:bodyPr/>
          <a:lstStyle/>
          <a:p>
            <a:fld id="{0607F3F3-6DDB-C64B-BADD-875F8E9F7FA0}" type="slidenum">
              <a:rPr lang="es-ES" smtClean="0"/>
              <a:t>3</a:t>
            </a:fld>
            <a:endParaRPr lang="es-ES"/>
          </a:p>
        </p:txBody>
      </p:sp>
    </p:spTree>
    <p:extLst>
      <p:ext uri="{BB962C8B-B14F-4D97-AF65-F5344CB8AC3E}">
        <p14:creationId xmlns:p14="http://schemas.microsoft.com/office/powerpoint/2010/main" val="10413903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1A609-9D8B-D32F-9749-BA15836AF5F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78C648-98AC-A64C-D360-06CA7BAAD88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39D8195-DA15-E922-220B-21C038776B85}"/>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DA0860A6-F49A-2CE0-12D6-ED8401BF2298}"/>
              </a:ext>
            </a:extLst>
          </p:cNvPr>
          <p:cNvSpPr>
            <a:spLocks noGrp="1"/>
          </p:cNvSpPr>
          <p:nvPr>
            <p:ph type="sldNum" sz="quarter" idx="5"/>
          </p:nvPr>
        </p:nvSpPr>
        <p:spPr/>
        <p:txBody>
          <a:bodyPr/>
          <a:lstStyle/>
          <a:p>
            <a:fld id="{0607F3F3-6DDB-C64B-BADD-875F8E9F7FA0}" type="slidenum">
              <a:rPr lang="es-ES" smtClean="0"/>
              <a:t>30</a:t>
            </a:fld>
            <a:endParaRPr lang="es-ES"/>
          </a:p>
        </p:txBody>
      </p:sp>
    </p:spTree>
    <p:extLst>
      <p:ext uri="{BB962C8B-B14F-4D97-AF65-F5344CB8AC3E}">
        <p14:creationId xmlns:p14="http://schemas.microsoft.com/office/powerpoint/2010/main" val="21979477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00510-90E2-045B-3521-51330560D32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4EAEC93-33B3-3ADF-5DA9-CCCC6ED2FB2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BD371D6-D6D1-DB5B-46EE-0A03A05587A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97BEF65-F8B0-3C08-0D6B-054E705A48C7}"/>
              </a:ext>
            </a:extLst>
          </p:cNvPr>
          <p:cNvSpPr>
            <a:spLocks noGrp="1"/>
          </p:cNvSpPr>
          <p:nvPr>
            <p:ph type="sldNum" sz="quarter" idx="5"/>
          </p:nvPr>
        </p:nvSpPr>
        <p:spPr/>
        <p:txBody>
          <a:bodyPr/>
          <a:lstStyle/>
          <a:p>
            <a:fld id="{0607F3F3-6DDB-C64B-BADD-875F8E9F7FA0}" type="slidenum">
              <a:rPr lang="es-ES" smtClean="0"/>
              <a:t>31</a:t>
            </a:fld>
            <a:endParaRPr lang="es-ES"/>
          </a:p>
        </p:txBody>
      </p:sp>
    </p:spTree>
    <p:extLst>
      <p:ext uri="{BB962C8B-B14F-4D97-AF65-F5344CB8AC3E}">
        <p14:creationId xmlns:p14="http://schemas.microsoft.com/office/powerpoint/2010/main" val="33553411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9C2C2-9362-FC51-848C-AFC21FE0B29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0C14FFF-2562-28F5-B0EE-6436B4FC413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190A46A-A0DF-6461-D02A-B8CD5DC1496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4AF2C7B5-C64B-B4AF-B5ED-61CB70B40AA9}"/>
              </a:ext>
            </a:extLst>
          </p:cNvPr>
          <p:cNvSpPr>
            <a:spLocks noGrp="1"/>
          </p:cNvSpPr>
          <p:nvPr>
            <p:ph type="sldNum" sz="quarter" idx="5"/>
          </p:nvPr>
        </p:nvSpPr>
        <p:spPr/>
        <p:txBody>
          <a:bodyPr/>
          <a:lstStyle/>
          <a:p>
            <a:fld id="{0607F3F3-6DDB-C64B-BADD-875F8E9F7FA0}" type="slidenum">
              <a:rPr lang="es-ES" smtClean="0"/>
              <a:t>32</a:t>
            </a:fld>
            <a:endParaRPr lang="es-ES"/>
          </a:p>
        </p:txBody>
      </p:sp>
    </p:spTree>
    <p:extLst>
      <p:ext uri="{BB962C8B-B14F-4D97-AF65-F5344CB8AC3E}">
        <p14:creationId xmlns:p14="http://schemas.microsoft.com/office/powerpoint/2010/main" val="1888845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FDA96-44AB-D440-759F-0E27EABCC4A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30811B7-C0CE-DDCB-B9E9-B5D2EEA3CE6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1CCEF19-F0CA-F2BB-D9F8-6BF05182E8E1}"/>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BC45F1E0-F63A-0E7E-2570-0F9B7F5F05CF}"/>
              </a:ext>
            </a:extLst>
          </p:cNvPr>
          <p:cNvSpPr>
            <a:spLocks noGrp="1"/>
          </p:cNvSpPr>
          <p:nvPr>
            <p:ph type="sldNum" sz="quarter" idx="5"/>
          </p:nvPr>
        </p:nvSpPr>
        <p:spPr/>
        <p:txBody>
          <a:bodyPr/>
          <a:lstStyle/>
          <a:p>
            <a:fld id="{0607F3F3-6DDB-C64B-BADD-875F8E9F7FA0}" type="slidenum">
              <a:rPr lang="es-ES" smtClean="0"/>
              <a:t>33</a:t>
            </a:fld>
            <a:endParaRPr lang="es-ES"/>
          </a:p>
        </p:txBody>
      </p:sp>
    </p:spTree>
    <p:extLst>
      <p:ext uri="{BB962C8B-B14F-4D97-AF65-F5344CB8AC3E}">
        <p14:creationId xmlns:p14="http://schemas.microsoft.com/office/powerpoint/2010/main" val="30729002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08F02-DA37-3811-71A4-2684647E2D3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D68B2D8-914A-8082-0EF3-43DA6FCDDDC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44DB5AF-ACE5-0FC9-06CC-E78006B57347}"/>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5F393AC7-1308-B940-7013-B3FD975C815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07F3F3-6DDB-C64B-BADD-875F8E9F7FA0}"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708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F5626-78FD-B814-D7A4-CCD50F577B6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30E9F0D-AD86-3FCD-9EB5-4FB321F0590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6765FD1-8E44-E016-A252-14AB4444D24B}"/>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3DF78E84-3352-0BA7-BFA6-6D1CB63D877D}"/>
              </a:ext>
            </a:extLst>
          </p:cNvPr>
          <p:cNvSpPr>
            <a:spLocks noGrp="1"/>
          </p:cNvSpPr>
          <p:nvPr>
            <p:ph type="sldNum" sz="quarter" idx="5"/>
          </p:nvPr>
        </p:nvSpPr>
        <p:spPr/>
        <p:txBody>
          <a:bodyPr/>
          <a:lstStyle/>
          <a:p>
            <a:fld id="{0607F3F3-6DDB-C64B-BADD-875F8E9F7FA0}" type="slidenum">
              <a:rPr lang="es-ES" smtClean="0"/>
              <a:t>35</a:t>
            </a:fld>
            <a:endParaRPr lang="es-ES"/>
          </a:p>
        </p:txBody>
      </p:sp>
    </p:spTree>
    <p:extLst>
      <p:ext uri="{BB962C8B-B14F-4D97-AF65-F5344CB8AC3E}">
        <p14:creationId xmlns:p14="http://schemas.microsoft.com/office/powerpoint/2010/main" val="24782849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2A1A4-0255-8CAF-5340-B0ADB9703D2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A310BDF-42AC-906B-6E73-BF9DA9E2C8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E55714D-A368-898F-0F8C-70E421C5DC90}"/>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B9BE43E9-98A8-F129-EF93-B57C2E5CE3D5}"/>
              </a:ext>
            </a:extLst>
          </p:cNvPr>
          <p:cNvSpPr>
            <a:spLocks noGrp="1"/>
          </p:cNvSpPr>
          <p:nvPr>
            <p:ph type="sldNum" sz="quarter" idx="5"/>
          </p:nvPr>
        </p:nvSpPr>
        <p:spPr/>
        <p:txBody>
          <a:bodyPr/>
          <a:lstStyle/>
          <a:p>
            <a:fld id="{0607F3F3-6DDB-C64B-BADD-875F8E9F7FA0}" type="slidenum">
              <a:rPr lang="es-ES" smtClean="0"/>
              <a:t>36</a:t>
            </a:fld>
            <a:endParaRPr lang="es-ES"/>
          </a:p>
        </p:txBody>
      </p:sp>
    </p:spTree>
    <p:extLst>
      <p:ext uri="{BB962C8B-B14F-4D97-AF65-F5344CB8AC3E}">
        <p14:creationId xmlns:p14="http://schemas.microsoft.com/office/powerpoint/2010/main" val="6358680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DAD25-AC5C-EABD-C0C2-7D5864F0183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2A4E503-456C-D4D2-C02B-A525780D9E7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712CF0D-9347-DF9E-9137-2AE873A2E5A9}"/>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0D627611-038D-A011-06DB-B9740FE50894}"/>
              </a:ext>
            </a:extLst>
          </p:cNvPr>
          <p:cNvSpPr>
            <a:spLocks noGrp="1"/>
          </p:cNvSpPr>
          <p:nvPr>
            <p:ph type="sldNum" sz="quarter" idx="5"/>
          </p:nvPr>
        </p:nvSpPr>
        <p:spPr/>
        <p:txBody>
          <a:bodyPr/>
          <a:lstStyle/>
          <a:p>
            <a:fld id="{0607F3F3-6DDB-C64B-BADD-875F8E9F7FA0}" type="slidenum">
              <a:rPr lang="es-ES" smtClean="0"/>
              <a:t>37</a:t>
            </a:fld>
            <a:endParaRPr lang="es-ES"/>
          </a:p>
        </p:txBody>
      </p:sp>
    </p:spTree>
    <p:extLst>
      <p:ext uri="{BB962C8B-B14F-4D97-AF65-F5344CB8AC3E}">
        <p14:creationId xmlns:p14="http://schemas.microsoft.com/office/powerpoint/2010/main" val="18438734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0D6B1-4739-BE1F-8E28-34400CE0001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88EA80B-0885-7358-4B03-C698BD27ACD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3FFA599-340D-55EA-5ACA-3B1EF4E9F706}"/>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533F6BCA-7C29-0354-31D1-3375FD70E7D5}"/>
              </a:ext>
            </a:extLst>
          </p:cNvPr>
          <p:cNvSpPr>
            <a:spLocks noGrp="1"/>
          </p:cNvSpPr>
          <p:nvPr>
            <p:ph type="sldNum" sz="quarter" idx="5"/>
          </p:nvPr>
        </p:nvSpPr>
        <p:spPr/>
        <p:txBody>
          <a:bodyPr/>
          <a:lstStyle/>
          <a:p>
            <a:fld id="{0607F3F3-6DDB-C64B-BADD-875F8E9F7FA0}" type="slidenum">
              <a:rPr lang="es-ES" smtClean="0"/>
              <a:t>38</a:t>
            </a:fld>
            <a:endParaRPr lang="es-ES"/>
          </a:p>
        </p:txBody>
      </p:sp>
    </p:spTree>
    <p:extLst>
      <p:ext uri="{BB962C8B-B14F-4D97-AF65-F5344CB8AC3E}">
        <p14:creationId xmlns:p14="http://schemas.microsoft.com/office/powerpoint/2010/main" val="23179171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C2F17-2AF8-EBEE-354F-FC020085F8A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7C3A35E-3062-41A1-3A27-40DD1FA2ABE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296E88C-22C7-0FF8-C594-FD7B32EFEC1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4DD90161-EA5E-2755-A32B-115D72710C4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07F3F3-6DDB-C64B-BADD-875F8E9F7FA0}"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0711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68D39-EBAC-6A02-1358-82925E1B3FF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E103DD4-BC2C-7332-58B3-D0D7AD3E1C5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364DB39-1AEE-38F3-F393-DFCD32E4828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B3EEEEE9-548E-C066-BFFA-1CBFA0B8BA80}"/>
              </a:ext>
            </a:extLst>
          </p:cNvPr>
          <p:cNvSpPr>
            <a:spLocks noGrp="1"/>
          </p:cNvSpPr>
          <p:nvPr>
            <p:ph type="sldNum" sz="quarter" idx="5"/>
          </p:nvPr>
        </p:nvSpPr>
        <p:spPr/>
        <p:txBody>
          <a:bodyPr/>
          <a:lstStyle/>
          <a:p>
            <a:fld id="{0607F3F3-6DDB-C64B-BADD-875F8E9F7FA0}" type="slidenum">
              <a:rPr lang="es-ES" smtClean="0"/>
              <a:t>4</a:t>
            </a:fld>
            <a:endParaRPr lang="es-ES"/>
          </a:p>
        </p:txBody>
      </p:sp>
    </p:spTree>
    <p:extLst>
      <p:ext uri="{BB962C8B-B14F-4D97-AF65-F5344CB8AC3E}">
        <p14:creationId xmlns:p14="http://schemas.microsoft.com/office/powerpoint/2010/main" val="5715862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8AFDE-67FE-914C-BB7A-DD380D00E06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9644B0E-E342-F285-ABA7-CC93387EC24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08F4C9D-AE28-47F2-8611-44B91872D4F2}"/>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3CE86B58-AF59-3083-EE68-16063801333D}"/>
              </a:ext>
            </a:extLst>
          </p:cNvPr>
          <p:cNvSpPr>
            <a:spLocks noGrp="1"/>
          </p:cNvSpPr>
          <p:nvPr>
            <p:ph type="sldNum" sz="quarter" idx="5"/>
          </p:nvPr>
        </p:nvSpPr>
        <p:spPr/>
        <p:txBody>
          <a:bodyPr/>
          <a:lstStyle/>
          <a:p>
            <a:fld id="{0607F3F3-6DDB-C64B-BADD-875F8E9F7FA0}" type="slidenum">
              <a:rPr lang="es-ES" smtClean="0"/>
              <a:t>40</a:t>
            </a:fld>
            <a:endParaRPr lang="es-ES"/>
          </a:p>
        </p:txBody>
      </p:sp>
    </p:spTree>
    <p:extLst>
      <p:ext uri="{BB962C8B-B14F-4D97-AF65-F5344CB8AC3E}">
        <p14:creationId xmlns:p14="http://schemas.microsoft.com/office/powerpoint/2010/main" val="2994323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A37AA-479F-2191-F458-CA11D28FAC7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E061619-DB15-A60E-BFFD-F1334BD3A2B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A1940DE-A174-2651-E6F8-41D49E087CB6}"/>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51BDFBD8-BBA7-0B65-1778-1885961130C0}"/>
              </a:ext>
            </a:extLst>
          </p:cNvPr>
          <p:cNvSpPr>
            <a:spLocks noGrp="1"/>
          </p:cNvSpPr>
          <p:nvPr>
            <p:ph type="sldNum" sz="quarter" idx="5"/>
          </p:nvPr>
        </p:nvSpPr>
        <p:spPr/>
        <p:txBody>
          <a:bodyPr/>
          <a:lstStyle/>
          <a:p>
            <a:fld id="{0607F3F3-6DDB-C64B-BADD-875F8E9F7FA0}" type="slidenum">
              <a:rPr lang="es-ES" smtClean="0"/>
              <a:t>41</a:t>
            </a:fld>
            <a:endParaRPr lang="es-ES"/>
          </a:p>
        </p:txBody>
      </p:sp>
    </p:spTree>
    <p:extLst>
      <p:ext uri="{BB962C8B-B14F-4D97-AF65-F5344CB8AC3E}">
        <p14:creationId xmlns:p14="http://schemas.microsoft.com/office/powerpoint/2010/main" val="18064339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0607F3F3-6DDB-C64B-BADD-875F8E9F7FA0}" type="slidenum">
              <a:rPr lang="es-ES" smtClean="0"/>
              <a:t>42</a:t>
            </a:fld>
            <a:endParaRPr lang="es-ES"/>
          </a:p>
        </p:txBody>
      </p:sp>
    </p:spTree>
    <p:extLst>
      <p:ext uri="{BB962C8B-B14F-4D97-AF65-F5344CB8AC3E}">
        <p14:creationId xmlns:p14="http://schemas.microsoft.com/office/powerpoint/2010/main" val="2315837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242A7-3030-B2D4-9B88-8A551972A6D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0E33ABC-5C0D-A570-FBF0-D67C4E08306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5CD50B9-6A7F-78E7-AF3C-5A0690C2BEF5}"/>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F54BDDFA-1BBD-9A91-5F02-D26DF7AB28F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07F3F3-6DDB-C64B-BADD-875F8E9F7FA0}"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8064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EBE98-72AD-6167-4653-0F25FD690A6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6BD1D8B-E125-C6F8-A3B8-F90F64813DD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BF634D8-1837-E6C5-E2AD-9875D70864D6}"/>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36ABAAC6-3DC0-900C-53CC-D5FC2EA03A46}"/>
              </a:ext>
            </a:extLst>
          </p:cNvPr>
          <p:cNvSpPr>
            <a:spLocks noGrp="1"/>
          </p:cNvSpPr>
          <p:nvPr>
            <p:ph type="sldNum" sz="quarter" idx="5"/>
          </p:nvPr>
        </p:nvSpPr>
        <p:spPr/>
        <p:txBody>
          <a:bodyPr/>
          <a:lstStyle/>
          <a:p>
            <a:fld id="{0607F3F3-6DDB-C64B-BADD-875F8E9F7FA0}" type="slidenum">
              <a:rPr lang="es-ES" smtClean="0"/>
              <a:t>6</a:t>
            </a:fld>
            <a:endParaRPr lang="es-ES"/>
          </a:p>
        </p:txBody>
      </p:sp>
    </p:spTree>
    <p:extLst>
      <p:ext uri="{BB962C8B-B14F-4D97-AF65-F5344CB8AC3E}">
        <p14:creationId xmlns:p14="http://schemas.microsoft.com/office/powerpoint/2010/main" val="16256534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67ADF-7F7D-8739-A70D-6D30A45FB43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5CA9986-0045-CF97-9EC8-83AB9F6638B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42F50A-4DE2-C939-425B-850C3FEBA841}"/>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F7035B35-3097-099F-E990-899612D8F1B1}"/>
              </a:ext>
            </a:extLst>
          </p:cNvPr>
          <p:cNvSpPr>
            <a:spLocks noGrp="1"/>
          </p:cNvSpPr>
          <p:nvPr>
            <p:ph type="sldNum" sz="quarter" idx="5"/>
          </p:nvPr>
        </p:nvSpPr>
        <p:spPr/>
        <p:txBody>
          <a:bodyPr/>
          <a:lstStyle/>
          <a:p>
            <a:fld id="{0607F3F3-6DDB-C64B-BADD-875F8E9F7FA0}" type="slidenum">
              <a:rPr lang="es-ES" smtClean="0"/>
              <a:t>7</a:t>
            </a:fld>
            <a:endParaRPr lang="es-ES"/>
          </a:p>
        </p:txBody>
      </p:sp>
    </p:spTree>
    <p:extLst>
      <p:ext uri="{BB962C8B-B14F-4D97-AF65-F5344CB8AC3E}">
        <p14:creationId xmlns:p14="http://schemas.microsoft.com/office/powerpoint/2010/main" val="1027244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613C4-176B-751B-52C4-AFB2F206C74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064C8F3-371A-82F6-47CC-4A56DC1AE63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AF87173-AB9F-1A3E-9255-8A6034E848EE}"/>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60DF3BA-4E19-699F-94CB-7443ADDA16E3}"/>
              </a:ext>
            </a:extLst>
          </p:cNvPr>
          <p:cNvSpPr>
            <a:spLocks noGrp="1"/>
          </p:cNvSpPr>
          <p:nvPr>
            <p:ph type="sldNum" sz="quarter" idx="5"/>
          </p:nvPr>
        </p:nvSpPr>
        <p:spPr/>
        <p:txBody>
          <a:bodyPr/>
          <a:lstStyle/>
          <a:p>
            <a:fld id="{0607F3F3-6DDB-C64B-BADD-875F8E9F7FA0}" type="slidenum">
              <a:rPr lang="es-ES" smtClean="0"/>
              <a:t>8</a:t>
            </a:fld>
            <a:endParaRPr lang="es-ES"/>
          </a:p>
        </p:txBody>
      </p:sp>
    </p:spTree>
    <p:extLst>
      <p:ext uri="{BB962C8B-B14F-4D97-AF65-F5344CB8AC3E}">
        <p14:creationId xmlns:p14="http://schemas.microsoft.com/office/powerpoint/2010/main" val="12857123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BD03D-50E0-7A76-5AEF-05BC59CA080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923257A-7D85-496E-4DAD-D98DE983AB1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4A5A5C0-50AF-19A2-D6D5-A3F4B0249627}"/>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96B0BB13-A492-F5CD-D204-680B58EBAC52}"/>
              </a:ext>
            </a:extLst>
          </p:cNvPr>
          <p:cNvSpPr>
            <a:spLocks noGrp="1"/>
          </p:cNvSpPr>
          <p:nvPr>
            <p:ph type="sldNum" sz="quarter" idx="5"/>
          </p:nvPr>
        </p:nvSpPr>
        <p:spPr/>
        <p:txBody>
          <a:bodyPr/>
          <a:lstStyle/>
          <a:p>
            <a:fld id="{0607F3F3-6DDB-C64B-BADD-875F8E9F7FA0}" type="slidenum">
              <a:rPr lang="es-ES" smtClean="0"/>
              <a:t>9</a:t>
            </a:fld>
            <a:endParaRPr lang="es-ES"/>
          </a:p>
        </p:txBody>
      </p:sp>
    </p:spTree>
    <p:extLst>
      <p:ext uri="{BB962C8B-B14F-4D97-AF65-F5344CB8AC3E}">
        <p14:creationId xmlns:p14="http://schemas.microsoft.com/office/powerpoint/2010/main" val="3989241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3047802" y="2244726"/>
            <a:ext cx="18286810" cy="4775200"/>
          </a:xfrm>
        </p:spPr>
        <p:txBody>
          <a:bodyPr anchor="b"/>
          <a:lstStyle>
            <a:lvl1pPr algn="ctr">
              <a:defRPr sz="11999"/>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3047802" y="7204076"/>
            <a:ext cx="18286810" cy="3311524"/>
          </a:xfrm>
        </p:spPr>
        <p:txBody>
          <a:bodyPr/>
          <a:lstStyle>
            <a:lvl1pPr marL="0" indent="0" algn="ctr">
              <a:buNone/>
              <a:defRPr sz="48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0CB1DC42-3A5E-2A40-89B1-311BE3549510}" type="datetimeFigureOut">
              <a:rPr lang="es-ES" smtClean="0"/>
              <a:t>09/11/2025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98E1B96-9478-0442-B41A-DA54A265BE41}" type="slidenum">
              <a:rPr lang="es-ES" smtClean="0"/>
              <a:t>‹Nº›</a:t>
            </a:fld>
            <a:endParaRPr lang="es-ES"/>
          </a:p>
        </p:txBody>
      </p:sp>
    </p:spTree>
    <p:extLst>
      <p:ext uri="{BB962C8B-B14F-4D97-AF65-F5344CB8AC3E}">
        <p14:creationId xmlns:p14="http://schemas.microsoft.com/office/powerpoint/2010/main" val="2627458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CB1DC42-3A5E-2A40-89B1-311BE3549510}" type="datetimeFigureOut">
              <a:rPr lang="es-ES" smtClean="0"/>
              <a:t>09/11/2025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98E1B96-9478-0442-B41A-DA54A265BE41}" type="slidenum">
              <a:rPr lang="es-ES" smtClean="0"/>
              <a:t>‹Nº›</a:t>
            </a:fld>
            <a:endParaRPr lang="es-ES"/>
          </a:p>
        </p:txBody>
      </p:sp>
    </p:spTree>
    <p:extLst>
      <p:ext uri="{BB962C8B-B14F-4D97-AF65-F5344CB8AC3E}">
        <p14:creationId xmlns:p14="http://schemas.microsoft.com/office/powerpoint/2010/main" val="633024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8664" y="730250"/>
            <a:ext cx="5257458" cy="11623676"/>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676291" y="730250"/>
            <a:ext cx="15467593" cy="11623676"/>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CB1DC42-3A5E-2A40-89B1-311BE3549510}" type="datetimeFigureOut">
              <a:rPr lang="es-ES" smtClean="0"/>
              <a:t>09/11/2025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98E1B96-9478-0442-B41A-DA54A265BE41}" type="slidenum">
              <a:rPr lang="es-ES" smtClean="0"/>
              <a:t>‹Nº›</a:t>
            </a:fld>
            <a:endParaRPr lang="es-ES"/>
          </a:p>
        </p:txBody>
      </p:sp>
    </p:spTree>
    <p:extLst>
      <p:ext uri="{BB962C8B-B14F-4D97-AF65-F5344CB8AC3E}">
        <p14:creationId xmlns:p14="http://schemas.microsoft.com/office/powerpoint/2010/main" val="1431645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CB1DC42-3A5E-2A40-89B1-311BE3549510}" type="datetimeFigureOut">
              <a:rPr lang="es-ES" smtClean="0"/>
              <a:t>09/11/2025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98E1B96-9478-0442-B41A-DA54A265BE41}" type="slidenum">
              <a:rPr lang="es-ES" smtClean="0"/>
              <a:t>‹Nº›</a:t>
            </a:fld>
            <a:endParaRPr lang="es-ES"/>
          </a:p>
        </p:txBody>
      </p:sp>
    </p:spTree>
    <p:extLst>
      <p:ext uri="{BB962C8B-B14F-4D97-AF65-F5344CB8AC3E}">
        <p14:creationId xmlns:p14="http://schemas.microsoft.com/office/powerpoint/2010/main" val="1995174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663592" y="3419477"/>
            <a:ext cx="21029831" cy="5705474"/>
          </a:xfrm>
        </p:spPr>
        <p:txBody>
          <a:bodyPr anchor="b"/>
          <a:lstStyle>
            <a:lvl1pPr>
              <a:defRPr sz="11999"/>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663592" y="9178927"/>
            <a:ext cx="21029831" cy="3000374"/>
          </a:xfrm>
        </p:spPr>
        <p:txBody>
          <a:bodyPr/>
          <a:lstStyle>
            <a:lvl1pPr marL="0" indent="0">
              <a:buNone/>
              <a:defRPr sz="4800">
                <a:solidFill>
                  <a:schemeClr val="tx1">
                    <a:tint val="75000"/>
                  </a:schemeClr>
                </a:solidFill>
              </a:defRPr>
            </a:lvl1pPr>
            <a:lvl2pPr marL="914354" indent="0">
              <a:buNone/>
              <a:defRPr sz="4000">
                <a:solidFill>
                  <a:schemeClr val="tx1">
                    <a:tint val="75000"/>
                  </a:schemeClr>
                </a:solidFill>
              </a:defRPr>
            </a:lvl2pPr>
            <a:lvl3pPr marL="1828709" indent="0">
              <a:buNone/>
              <a:defRPr sz="3600">
                <a:solidFill>
                  <a:schemeClr val="tx1">
                    <a:tint val="75000"/>
                  </a:schemeClr>
                </a:solidFill>
              </a:defRPr>
            </a:lvl3pPr>
            <a:lvl4pPr marL="2743063" indent="0">
              <a:buNone/>
              <a:defRPr sz="3200">
                <a:solidFill>
                  <a:schemeClr val="tx1">
                    <a:tint val="75000"/>
                  </a:schemeClr>
                </a:solidFill>
              </a:defRPr>
            </a:lvl4pPr>
            <a:lvl5pPr marL="3657417" indent="0">
              <a:buNone/>
              <a:defRPr sz="3200">
                <a:solidFill>
                  <a:schemeClr val="tx1">
                    <a:tint val="75000"/>
                  </a:schemeClr>
                </a:solidFill>
              </a:defRPr>
            </a:lvl5pPr>
            <a:lvl6pPr marL="4571771" indent="0">
              <a:buNone/>
              <a:defRPr sz="3200">
                <a:solidFill>
                  <a:schemeClr val="tx1">
                    <a:tint val="75000"/>
                  </a:schemeClr>
                </a:solidFill>
              </a:defRPr>
            </a:lvl6pPr>
            <a:lvl7pPr marL="5486126" indent="0">
              <a:buNone/>
              <a:defRPr sz="3200">
                <a:solidFill>
                  <a:schemeClr val="tx1">
                    <a:tint val="75000"/>
                  </a:schemeClr>
                </a:solidFill>
              </a:defRPr>
            </a:lvl7pPr>
            <a:lvl8pPr marL="6400480" indent="0">
              <a:buNone/>
              <a:defRPr sz="3200">
                <a:solidFill>
                  <a:schemeClr val="tx1">
                    <a:tint val="75000"/>
                  </a:schemeClr>
                </a:solidFill>
              </a:defRPr>
            </a:lvl8pPr>
            <a:lvl9pPr marL="7314834" indent="0">
              <a:buNone/>
              <a:defRPr sz="32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CB1DC42-3A5E-2A40-89B1-311BE3549510}" type="datetimeFigureOut">
              <a:rPr lang="es-ES" smtClean="0"/>
              <a:t>09/11/2025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98E1B96-9478-0442-B41A-DA54A265BE41}" type="slidenum">
              <a:rPr lang="es-ES" smtClean="0"/>
              <a:t>‹Nº›</a:t>
            </a:fld>
            <a:endParaRPr lang="es-ES"/>
          </a:p>
        </p:txBody>
      </p:sp>
    </p:spTree>
    <p:extLst>
      <p:ext uri="{BB962C8B-B14F-4D97-AF65-F5344CB8AC3E}">
        <p14:creationId xmlns:p14="http://schemas.microsoft.com/office/powerpoint/2010/main" val="3093689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676291" y="3651250"/>
            <a:ext cx="10362526" cy="87026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12343596" y="3651250"/>
            <a:ext cx="10362526" cy="87026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CB1DC42-3A5E-2A40-89B1-311BE3549510}" type="datetimeFigureOut">
              <a:rPr lang="es-ES" smtClean="0"/>
              <a:t>09/11/2025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98E1B96-9478-0442-B41A-DA54A265BE41}" type="slidenum">
              <a:rPr lang="es-ES" smtClean="0"/>
              <a:t>‹Nº›</a:t>
            </a:fld>
            <a:endParaRPr lang="es-ES"/>
          </a:p>
        </p:txBody>
      </p:sp>
    </p:spTree>
    <p:extLst>
      <p:ext uri="{BB962C8B-B14F-4D97-AF65-F5344CB8AC3E}">
        <p14:creationId xmlns:p14="http://schemas.microsoft.com/office/powerpoint/2010/main" val="1798468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679467" y="730251"/>
            <a:ext cx="21029831" cy="2651126"/>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679467" y="3362326"/>
            <a:ext cx="10314903" cy="1647824"/>
          </a:xfrm>
        </p:spPr>
        <p:txBody>
          <a:bodyPr anchor="b"/>
          <a:lstStyle>
            <a:lvl1pPr marL="0" indent="0">
              <a:buNone/>
              <a:defRPr sz="4800" b="1"/>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s-ES"/>
              <a:t>Haga clic para modificar los estilos de texto del patrón</a:t>
            </a:r>
          </a:p>
        </p:txBody>
      </p:sp>
      <p:sp>
        <p:nvSpPr>
          <p:cNvPr id="4" name="Content Placeholder 3"/>
          <p:cNvSpPr>
            <a:spLocks noGrp="1"/>
          </p:cNvSpPr>
          <p:nvPr>
            <p:ph sz="half" idx="2"/>
          </p:nvPr>
        </p:nvSpPr>
        <p:spPr>
          <a:xfrm>
            <a:off x="1679467" y="5010150"/>
            <a:ext cx="10314903" cy="73691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12343597" y="3362326"/>
            <a:ext cx="10365701" cy="1647824"/>
          </a:xfrm>
        </p:spPr>
        <p:txBody>
          <a:bodyPr anchor="b"/>
          <a:lstStyle>
            <a:lvl1pPr marL="0" indent="0">
              <a:buNone/>
              <a:defRPr sz="4800" b="1"/>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s-ES"/>
              <a:t>Haga clic para modificar los estilos de texto del patrón</a:t>
            </a:r>
          </a:p>
        </p:txBody>
      </p:sp>
      <p:sp>
        <p:nvSpPr>
          <p:cNvPr id="6" name="Content Placeholder 5"/>
          <p:cNvSpPr>
            <a:spLocks noGrp="1"/>
          </p:cNvSpPr>
          <p:nvPr>
            <p:ph sz="quarter" idx="4"/>
          </p:nvPr>
        </p:nvSpPr>
        <p:spPr>
          <a:xfrm>
            <a:off x="12343597" y="5010150"/>
            <a:ext cx="10365701" cy="73691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CB1DC42-3A5E-2A40-89B1-311BE3549510}" type="datetimeFigureOut">
              <a:rPr lang="es-ES" smtClean="0"/>
              <a:t>09/11/2025</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198E1B96-9478-0442-B41A-DA54A265BE41}" type="slidenum">
              <a:rPr lang="es-ES" smtClean="0"/>
              <a:t>‹Nº›</a:t>
            </a:fld>
            <a:endParaRPr lang="es-ES"/>
          </a:p>
        </p:txBody>
      </p:sp>
    </p:spTree>
    <p:extLst>
      <p:ext uri="{BB962C8B-B14F-4D97-AF65-F5344CB8AC3E}">
        <p14:creationId xmlns:p14="http://schemas.microsoft.com/office/powerpoint/2010/main" val="3181252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0CB1DC42-3A5E-2A40-89B1-311BE3549510}" type="datetimeFigureOut">
              <a:rPr lang="es-ES" smtClean="0"/>
              <a:t>09/11/2025</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198E1B96-9478-0442-B41A-DA54A265BE41}" type="slidenum">
              <a:rPr lang="es-ES" smtClean="0"/>
              <a:t>‹Nº›</a:t>
            </a:fld>
            <a:endParaRPr lang="es-ES"/>
          </a:p>
        </p:txBody>
      </p:sp>
    </p:spTree>
    <p:extLst>
      <p:ext uri="{BB962C8B-B14F-4D97-AF65-F5344CB8AC3E}">
        <p14:creationId xmlns:p14="http://schemas.microsoft.com/office/powerpoint/2010/main" val="258769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B1DC42-3A5E-2A40-89B1-311BE3549510}" type="datetimeFigureOut">
              <a:rPr lang="es-ES" smtClean="0"/>
              <a:t>09/11/2025</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198E1B96-9478-0442-B41A-DA54A265BE41}" type="slidenum">
              <a:rPr lang="es-ES" smtClean="0"/>
              <a:t>‹Nº›</a:t>
            </a:fld>
            <a:endParaRPr lang="es-ES"/>
          </a:p>
        </p:txBody>
      </p:sp>
    </p:spTree>
    <p:extLst>
      <p:ext uri="{BB962C8B-B14F-4D97-AF65-F5344CB8AC3E}">
        <p14:creationId xmlns:p14="http://schemas.microsoft.com/office/powerpoint/2010/main" val="80642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679468" y="914400"/>
            <a:ext cx="7863962" cy="3200400"/>
          </a:xfrm>
        </p:spPr>
        <p:txBody>
          <a:bodyPr anchor="b"/>
          <a:lstStyle>
            <a:lvl1pPr>
              <a:defRPr sz="6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10365701" y="1974851"/>
            <a:ext cx="12343597"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679468" y="4114800"/>
            <a:ext cx="7863962" cy="7623176"/>
          </a:xfrm>
        </p:spPr>
        <p:txBody>
          <a:bodyPr/>
          <a:lstStyle>
            <a:lvl1pPr marL="0" indent="0">
              <a:buNone/>
              <a:defRPr sz="3200"/>
            </a:lvl1pPr>
            <a:lvl2pPr marL="914354" indent="0">
              <a:buNone/>
              <a:defRPr sz="2800"/>
            </a:lvl2pPr>
            <a:lvl3pPr marL="1828709" indent="0">
              <a:buNone/>
              <a:defRPr sz="2400"/>
            </a:lvl3pPr>
            <a:lvl4pPr marL="2743063" indent="0">
              <a:buNone/>
              <a:defRPr sz="2000"/>
            </a:lvl4pPr>
            <a:lvl5pPr marL="3657417" indent="0">
              <a:buNone/>
              <a:defRPr sz="2000"/>
            </a:lvl5pPr>
            <a:lvl6pPr marL="4571771" indent="0">
              <a:buNone/>
              <a:defRPr sz="2000"/>
            </a:lvl6pPr>
            <a:lvl7pPr marL="5486126" indent="0">
              <a:buNone/>
              <a:defRPr sz="2000"/>
            </a:lvl7pPr>
            <a:lvl8pPr marL="6400480" indent="0">
              <a:buNone/>
              <a:defRPr sz="2000"/>
            </a:lvl8pPr>
            <a:lvl9pPr marL="7314834" indent="0">
              <a:buNone/>
              <a:defRPr sz="2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CB1DC42-3A5E-2A40-89B1-311BE3549510}" type="datetimeFigureOut">
              <a:rPr lang="es-ES" smtClean="0"/>
              <a:t>09/11/2025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98E1B96-9478-0442-B41A-DA54A265BE41}" type="slidenum">
              <a:rPr lang="es-ES" smtClean="0"/>
              <a:t>‹Nº›</a:t>
            </a:fld>
            <a:endParaRPr lang="es-ES"/>
          </a:p>
        </p:txBody>
      </p:sp>
    </p:spTree>
    <p:extLst>
      <p:ext uri="{BB962C8B-B14F-4D97-AF65-F5344CB8AC3E}">
        <p14:creationId xmlns:p14="http://schemas.microsoft.com/office/powerpoint/2010/main" val="1325097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679468" y="914400"/>
            <a:ext cx="7863962" cy="3200400"/>
          </a:xfrm>
        </p:spPr>
        <p:txBody>
          <a:bodyPr anchor="b"/>
          <a:lstStyle>
            <a:lvl1pPr>
              <a:defRPr sz="6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0365701" y="1974851"/>
            <a:ext cx="12343597" cy="9747250"/>
          </a:xfrm>
        </p:spPr>
        <p:txBody>
          <a:bodyPr anchor="t"/>
          <a:lstStyle>
            <a:lvl1pPr marL="0" indent="0">
              <a:buNone/>
              <a:defRPr sz="6400"/>
            </a:lvl1pPr>
            <a:lvl2pPr marL="914354" indent="0">
              <a:buNone/>
              <a:defRPr sz="5600"/>
            </a:lvl2pPr>
            <a:lvl3pPr marL="1828709" indent="0">
              <a:buNone/>
              <a:defRPr sz="4800"/>
            </a:lvl3pPr>
            <a:lvl4pPr marL="2743063" indent="0">
              <a:buNone/>
              <a:defRPr sz="4000"/>
            </a:lvl4pPr>
            <a:lvl5pPr marL="3657417" indent="0">
              <a:buNone/>
              <a:defRPr sz="4000"/>
            </a:lvl5pPr>
            <a:lvl6pPr marL="4571771" indent="0">
              <a:buNone/>
              <a:defRPr sz="4000"/>
            </a:lvl6pPr>
            <a:lvl7pPr marL="5486126" indent="0">
              <a:buNone/>
              <a:defRPr sz="4000"/>
            </a:lvl7pPr>
            <a:lvl8pPr marL="6400480" indent="0">
              <a:buNone/>
              <a:defRPr sz="4000"/>
            </a:lvl8pPr>
            <a:lvl9pPr marL="7314834" indent="0">
              <a:buNone/>
              <a:defRPr sz="4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679468" y="4114800"/>
            <a:ext cx="7863962" cy="7623176"/>
          </a:xfrm>
        </p:spPr>
        <p:txBody>
          <a:bodyPr/>
          <a:lstStyle>
            <a:lvl1pPr marL="0" indent="0">
              <a:buNone/>
              <a:defRPr sz="3200"/>
            </a:lvl1pPr>
            <a:lvl2pPr marL="914354" indent="0">
              <a:buNone/>
              <a:defRPr sz="2800"/>
            </a:lvl2pPr>
            <a:lvl3pPr marL="1828709" indent="0">
              <a:buNone/>
              <a:defRPr sz="2400"/>
            </a:lvl3pPr>
            <a:lvl4pPr marL="2743063" indent="0">
              <a:buNone/>
              <a:defRPr sz="2000"/>
            </a:lvl4pPr>
            <a:lvl5pPr marL="3657417" indent="0">
              <a:buNone/>
              <a:defRPr sz="2000"/>
            </a:lvl5pPr>
            <a:lvl6pPr marL="4571771" indent="0">
              <a:buNone/>
              <a:defRPr sz="2000"/>
            </a:lvl6pPr>
            <a:lvl7pPr marL="5486126" indent="0">
              <a:buNone/>
              <a:defRPr sz="2000"/>
            </a:lvl7pPr>
            <a:lvl8pPr marL="6400480" indent="0">
              <a:buNone/>
              <a:defRPr sz="2000"/>
            </a:lvl8pPr>
            <a:lvl9pPr marL="7314834" indent="0">
              <a:buNone/>
              <a:defRPr sz="2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CB1DC42-3A5E-2A40-89B1-311BE3549510}" type="datetimeFigureOut">
              <a:rPr lang="es-ES" smtClean="0"/>
              <a:t>09/11/2025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98E1B96-9478-0442-B41A-DA54A265BE41}" type="slidenum">
              <a:rPr lang="es-ES" smtClean="0"/>
              <a:t>‹Nº›</a:t>
            </a:fld>
            <a:endParaRPr lang="es-ES"/>
          </a:p>
        </p:txBody>
      </p:sp>
    </p:spTree>
    <p:extLst>
      <p:ext uri="{BB962C8B-B14F-4D97-AF65-F5344CB8AC3E}">
        <p14:creationId xmlns:p14="http://schemas.microsoft.com/office/powerpoint/2010/main" val="2009337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291" y="730251"/>
            <a:ext cx="21029831" cy="2651126"/>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676291" y="3651250"/>
            <a:ext cx="21029831" cy="870267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676291" y="12712701"/>
            <a:ext cx="5486043"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0CB1DC42-3A5E-2A40-89B1-311BE3549510}" type="datetimeFigureOut">
              <a:rPr lang="es-ES" smtClean="0"/>
              <a:t>09/11/2025</a:t>
            </a:fld>
            <a:endParaRPr lang="es-ES"/>
          </a:p>
        </p:txBody>
      </p:sp>
      <p:sp>
        <p:nvSpPr>
          <p:cNvPr id="5" name="Footer Placeholder 4"/>
          <p:cNvSpPr>
            <a:spLocks noGrp="1"/>
          </p:cNvSpPr>
          <p:nvPr>
            <p:ph type="ftr" sz="quarter" idx="3"/>
          </p:nvPr>
        </p:nvSpPr>
        <p:spPr>
          <a:xfrm>
            <a:off x="8076675" y="12712701"/>
            <a:ext cx="8229064"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17220079" y="12712701"/>
            <a:ext cx="5486043"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198E1B96-9478-0442-B41A-DA54A265BE41}" type="slidenum">
              <a:rPr lang="es-ES" smtClean="0"/>
              <a:t>‹Nº›</a:t>
            </a:fld>
            <a:endParaRPr lang="es-ES"/>
          </a:p>
        </p:txBody>
      </p:sp>
    </p:spTree>
    <p:extLst>
      <p:ext uri="{BB962C8B-B14F-4D97-AF65-F5344CB8AC3E}">
        <p14:creationId xmlns:p14="http://schemas.microsoft.com/office/powerpoint/2010/main" val="130534594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828709"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s://desafiosprevencion.com/"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690900-7BFF-9A44-9007-261460FEB07A}"/>
              </a:ext>
            </a:extLst>
          </p:cNvPr>
          <p:cNvSpPr>
            <a:spLocks noGrp="1"/>
          </p:cNvSpPr>
          <p:nvPr>
            <p:ph type="ctrTitle"/>
          </p:nvPr>
        </p:nvSpPr>
        <p:spPr>
          <a:xfrm>
            <a:off x="-1" y="157449"/>
            <a:ext cx="14268451" cy="8494538"/>
          </a:xfrm>
        </p:spPr>
        <p:txBody>
          <a:bodyPr anchor="t" anchorCtr="0">
            <a:noAutofit/>
          </a:bodyPr>
          <a:lstStyle/>
          <a:p>
            <a:pPr>
              <a:lnSpc>
                <a:spcPct val="100000"/>
              </a:lnSpc>
            </a:pPr>
            <a:r>
              <a:rPr lang="es-ES" sz="6000" b="1" spc="-300" dirty="0">
                <a:solidFill>
                  <a:schemeClr val="bg1"/>
                </a:solidFill>
                <a:latin typeface="Gungsuh" panose="02030600000101010101" pitchFamily="18" charset="-127"/>
                <a:ea typeface="Gungsuh" panose="02030600000101010101" pitchFamily="18" charset="-127"/>
              </a:rPr>
              <a:t>El desarrollo tecnológico-digital. Nuevos o emergentes riesgos derivados de la organización del trabajo y la prevalencia de los riesgos ergonómicos y psicosociales</a:t>
            </a:r>
            <a:br>
              <a:rPr lang="es-ES" sz="6000" b="1" spc="-300" dirty="0">
                <a:solidFill>
                  <a:schemeClr val="bg1"/>
                </a:solidFill>
                <a:latin typeface="Gungsuh" panose="02030600000101010101" pitchFamily="18" charset="-127"/>
                <a:ea typeface="Gungsuh" panose="02030600000101010101" pitchFamily="18" charset="-127"/>
              </a:rPr>
            </a:br>
            <a:br>
              <a:rPr lang="es-ES" sz="1000" b="1" spc="-300" dirty="0">
                <a:solidFill>
                  <a:schemeClr val="bg1"/>
                </a:solidFill>
                <a:latin typeface="Gungsuh" panose="02030600000101010101" pitchFamily="18" charset="-127"/>
                <a:ea typeface="Gungsuh" panose="02030600000101010101" pitchFamily="18" charset="-127"/>
              </a:rPr>
            </a:br>
            <a:br>
              <a:rPr lang="es-ES" sz="1000" b="1" spc="-300" dirty="0">
                <a:solidFill>
                  <a:schemeClr val="bg1"/>
                </a:solidFill>
                <a:latin typeface="Gungsuh" panose="02030600000101010101" pitchFamily="18" charset="-127"/>
                <a:ea typeface="Gungsuh" panose="02030600000101010101" pitchFamily="18" charset="-127"/>
              </a:rPr>
            </a:br>
            <a:br>
              <a:rPr lang="es-ES" sz="1000" b="1" spc="-300" dirty="0">
                <a:solidFill>
                  <a:schemeClr val="bg1"/>
                </a:solidFill>
                <a:latin typeface="Gungsuh" panose="02030600000101010101" pitchFamily="18" charset="-127"/>
                <a:ea typeface="Gungsuh" panose="02030600000101010101" pitchFamily="18" charset="-127"/>
              </a:rPr>
            </a:br>
            <a:r>
              <a:rPr lang="es-ES" sz="8000" b="1" spc="-300" dirty="0">
                <a:solidFill>
                  <a:srgbClr val="FF0000"/>
                </a:solidFill>
                <a:latin typeface="IBM Plex Sans" panose="020B0503050203000203" pitchFamily="34" charset="0"/>
              </a:rPr>
              <a:t>IDENTIFICACIÓN Y EVALUACIÓN DE LOS RIESGOS ERGONÓMICOS</a:t>
            </a:r>
          </a:p>
        </p:txBody>
      </p:sp>
      <p:sp>
        <p:nvSpPr>
          <p:cNvPr id="17" name="Rectángulo redondeado 16">
            <a:extLst>
              <a:ext uri="{FF2B5EF4-FFF2-40B4-BE49-F238E27FC236}">
                <a16:creationId xmlns:a16="http://schemas.microsoft.com/office/drawing/2014/main" id="{A4338C66-4609-AD4C-A7F3-7CF8F67BACD9}"/>
              </a:ext>
            </a:extLst>
          </p:cNvPr>
          <p:cNvSpPr/>
          <p:nvPr/>
        </p:nvSpPr>
        <p:spPr>
          <a:xfrm>
            <a:off x="438149" y="11493302"/>
            <a:ext cx="23538280" cy="1978999"/>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pic>
        <p:nvPicPr>
          <p:cNvPr id="28" name="Imagen 27">
            <a:extLst>
              <a:ext uri="{FF2B5EF4-FFF2-40B4-BE49-F238E27FC236}">
                <a16:creationId xmlns:a16="http://schemas.microsoft.com/office/drawing/2014/main" id="{F2F7100B-363B-9C40-80D5-4EDD0108645D}"/>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5" name="Título 1">
            <a:extLst>
              <a:ext uri="{FF2B5EF4-FFF2-40B4-BE49-F238E27FC236}">
                <a16:creationId xmlns:a16="http://schemas.microsoft.com/office/drawing/2014/main" id="{5F6F99D1-BD1A-FD46-B279-006E98EC4587}"/>
              </a:ext>
            </a:extLst>
          </p:cNvPr>
          <p:cNvSpPr txBox="1">
            <a:spLocks/>
          </p:cNvSpPr>
          <p:nvPr/>
        </p:nvSpPr>
        <p:spPr>
          <a:xfrm>
            <a:off x="14040644" y="11541490"/>
            <a:ext cx="8626475" cy="515377"/>
          </a:xfrm>
          <a:prstGeom prst="rect">
            <a:avLst/>
          </a:prstGeom>
        </p:spPr>
        <p:txBody>
          <a:bodyPr vert="horz" lIns="91440" tIns="45720" rIns="91440" bIns="45720" rtlCol="0" anchor="t" anchorCtr="0">
            <a:noAutofit/>
          </a:bodyPr>
          <a:lstStyle>
            <a:lvl1pPr algn="ctr" defTabSz="1828709" rtl="0" eaLnBrk="1" latinLnBrk="0" hangingPunct="1">
              <a:lnSpc>
                <a:spcPct val="90000"/>
              </a:lnSpc>
              <a:spcBef>
                <a:spcPct val="0"/>
              </a:spcBef>
              <a:buNone/>
              <a:defRPr sz="11999" kern="1200">
                <a:solidFill>
                  <a:schemeClr val="tx1"/>
                </a:solidFill>
                <a:latin typeface="+mj-lt"/>
                <a:ea typeface="+mj-ea"/>
                <a:cs typeface="+mj-cs"/>
              </a:defRPr>
            </a:lvl1pPr>
          </a:lstStyle>
          <a:p>
            <a:pPr algn="l">
              <a:lnSpc>
                <a:spcPct val="100000"/>
              </a:lnSpc>
            </a:pPr>
            <a:r>
              <a:rPr lang="es-ES" sz="4800" dirty="0" err="1">
                <a:solidFill>
                  <a:srgbClr val="F42100"/>
                </a:solidFill>
                <a:latin typeface="IBM Plex Sans" panose="020F0502020204030204" pitchFamily="34" charset="0"/>
              </a:rPr>
              <a:t>Mª</a:t>
            </a:r>
            <a:r>
              <a:rPr lang="es-ES" sz="4800" dirty="0">
                <a:solidFill>
                  <a:srgbClr val="F42100"/>
                </a:solidFill>
                <a:latin typeface="IBM Plex Sans" panose="020F0502020204030204" pitchFamily="34" charset="0"/>
              </a:rPr>
              <a:t> Belén Fernández Collados</a:t>
            </a:r>
          </a:p>
        </p:txBody>
      </p:sp>
      <p:pic>
        <p:nvPicPr>
          <p:cNvPr id="3" name="Imagen 2">
            <a:extLst>
              <a:ext uri="{FF2B5EF4-FFF2-40B4-BE49-F238E27FC236}">
                <a16:creationId xmlns:a16="http://schemas.microsoft.com/office/drawing/2014/main" id="{19768D35-1126-29D4-55B2-FBF886318BDD}"/>
              </a:ext>
            </a:extLst>
          </p:cNvPr>
          <p:cNvPicPr>
            <a:picLocks noChangeAspect="1"/>
          </p:cNvPicPr>
          <p:nvPr/>
        </p:nvPicPr>
        <p:blipFill>
          <a:blip r:embed="rId4"/>
          <a:stretch>
            <a:fillRect/>
          </a:stretch>
        </p:blipFill>
        <p:spPr>
          <a:xfrm>
            <a:off x="134939" y="9521962"/>
            <a:ext cx="8437562" cy="1801771"/>
          </a:xfrm>
          <a:prstGeom prst="rect">
            <a:avLst/>
          </a:prstGeom>
        </p:spPr>
      </p:pic>
      <p:sp>
        <p:nvSpPr>
          <p:cNvPr id="5" name="CuadroTexto 4">
            <a:extLst>
              <a:ext uri="{FF2B5EF4-FFF2-40B4-BE49-F238E27FC236}">
                <a16:creationId xmlns:a16="http://schemas.microsoft.com/office/drawing/2014/main" id="{DF606837-148F-56F0-BBE1-0DD701A61CE9}"/>
              </a:ext>
            </a:extLst>
          </p:cNvPr>
          <p:cNvSpPr txBox="1"/>
          <p:nvPr/>
        </p:nvSpPr>
        <p:spPr>
          <a:xfrm>
            <a:off x="8572501" y="9968127"/>
            <a:ext cx="15809913" cy="1384995"/>
          </a:xfrm>
          <a:prstGeom prst="rect">
            <a:avLst/>
          </a:prstGeom>
          <a:noFill/>
        </p:spPr>
        <p:txBody>
          <a:bodyPr wrap="square">
            <a:spAutoFit/>
          </a:bodyPr>
          <a:lstStyle/>
          <a:p>
            <a:pPr algn="just"/>
            <a:r>
              <a:rPr lang="es-ES" sz="2800" b="1" dirty="0">
                <a:solidFill>
                  <a:srgbClr val="EEE9E2"/>
                </a:solidFill>
                <a:latin typeface="IBM Plex Sans" panose="020B0503050203000203" pitchFamily="34" charset="0"/>
              </a:rPr>
              <a:t>PID2022-137171OB-I00, “La prevención de riesgos laborales ante la transición ecológica y digital y los desafíos económicos, demográfico y de género" (PRL-TRANSYDES), financiado por MCIN/AEI/10.13039/501100011033 y por el FEDER, UE</a:t>
            </a:r>
          </a:p>
        </p:txBody>
      </p:sp>
      <p:sp>
        <p:nvSpPr>
          <p:cNvPr id="6" name="Título 1">
            <a:extLst>
              <a:ext uri="{FF2B5EF4-FFF2-40B4-BE49-F238E27FC236}">
                <a16:creationId xmlns:a16="http://schemas.microsoft.com/office/drawing/2014/main" id="{4DDFBC2E-7D04-EDA7-A171-B302AF2BAD5E}"/>
              </a:ext>
            </a:extLst>
          </p:cNvPr>
          <p:cNvSpPr txBox="1">
            <a:spLocks/>
          </p:cNvSpPr>
          <p:nvPr/>
        </p:nvSpPr>
        <p:spPr>
          <a:xfrm>
            <a:off x="13030598" y="12740490"/>
            <a:ext cx="10399712" cy="952500"/>
          </a:xfrm>
          <a:prstGeom prst="rect">
            <a:avLst/>
          </a:prstGeom>
        </p:spPr>
        <p:txBody>
          <a:bodyPr vert="horz" lIns="91440" tIns="45720" rIns="91440" bIns="45720" rtlCol="0" anchor="t" anchorCtr="0">
            <a:noAutofit/>
          </a:bodyPr>
          <a:lstStyle>
            <a:lvl1pPr algn="ctr" defTabSz="1828709" rtl="0" eaLnBrk="1" latinLnBrk="0" hangingPunct="1">
              <a:lnSpc>
                <a:spcPct val="90000"/>
              </a:lnSpc>
              <a:spcBef>
                <a:spcPct val="0"/>
              </a:spcBef>
              <a:buNone/>
              <a:defRPr sz="11999" kern="1200">
                <a:solidFill>
                  <a:schemeClr val="tx1"/>
                </a:solidFill>
                <a:latin typeface="+mj-lt"/>
                <a:ea typeface="+mj-ea"/>
                <a:cs typeface="+mj-cs"/>
              </a:defRPr>
            </a:lvl1pPr>
          </a:lstStyle>
          <a:p>
            <a:pPr algn="l">
              <a:lnSpc>
                <a:spcPts val="2370"/>
              </a:lnSpc>
              <a:spcBef>
                <a:spcPts val="600"/>
              </a:spcBef>
              <a:spcAft>
                <a:spcPts val="600"/>
              </a:spcAft>
            </a:pPr>
            <a:r>
              <a:rPr lang="es-ES" sz="2800" dirty="0">
                <a:solidFill>
                  <a:srgbClr val="EEE9E2"/>
                </a:solidFill>
                <a:latin typeface="IBM Plex Sans Medium" panose="020B0503050203000203" pitchFamily="34" charset="0"/>
              </a:rPr>
              <a:t>Catedrática de Derecho del Trabajo y de la Seguridad Social</a:t>
            </a:r>
          </a:p>
        </p:txBody>
      </p:sp>
      <p:pic>
        <p:nvPicPr>
          <p:cNvPr id="10" name="Imagen 9">
            <a:extLst>
              <a:ext uri="{FF2B5EF4-FFF2-40B4-BE49-F238E27FC236}">
                <a16:creationId xmlns:a16="http://schemas.microsoft.com/office/drawing/2014/main" id="{19A73B8B-5FC3-0CDE-979A-317A65E83019}"/>
              </a:ext>
            </a:extLst>
          </p:cNvPr>
          <p:cNvPicPr>
            <a:picLocks noChangeAspect="1"/>
          </p:cNvPicPr>
          <p:nvPr/>
        </p:nvPicPr>
        <p:blipFill>
          <a:blip r:embed="rId5"/>
          <a:stretch>
            <a:fillRect/>
          </a:stretch>
        </p:blipFill>
        <p:spPr>
          <a:xfrm>
            <a:off x="14300615" y="664056"/>
            <a:ext cx="9675814" cy="8962259"/>
          </a:xfrm>
          <a:prstGeom prst="rect">
            <a:avLst/>
          </a:prstGeom>
        </p:spPr>
      </p:pic>
    </p:spTree>
    <p:extLst>
      <p:ext uri="{BB962C8B-B14F-4D97-AF65-F5344CB8AC3E}">
        <p14:creationId xmlns:p14="http://schemas.microsoft.com/office/powerpoint/2010/main" val="19419008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FE4DB3ED-EE15-77EE-4D7A-FC0EA3E1D63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54624EE-AD09-E496-99B6-2C08C6FB855A}"/>
              </a:ext>
            </a:extLst>
          </p:cNvPr>
          <p:cNvSpPr>
            <a:spLocks noGrp="1"/>
          </p:cNvSpPr>
          <p:nvPr>
            <p:ph type="ctrTitle"/>
          </p:nvPr>
        </p:nvSpPr>
        <p:spPr>
          <a:xfrm>
            <a:off x="219073" y="-228601"/>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r>
              <a:rPr lang="es-ES" sz="9000" b="1" spc="-300" dirty="0">
                <a:solidFill>
                  <a:srgbClr val="DED5CB"/>
                </a:solidFill>
                <a:latin typeface="IBM Plex Sans" panose="020B0503050203000203" pitchFamily="34" charset="0"/>
              </a:rPr>
              <a:t>Tipología</a:t>
            </a:r>
            <a:br>
              <a:rPr lang="es-ES" sz="9000" b="1" spc="-300" dirty="0">
                <a:solidFill>
                  <a:srgbClr val="DED5CB"/>
                </a:solidFill>
                <a:latin typeface="IBM Plex Sans" panose="020B0503050203000203" pitchFamily="34" charset="0"/>
              </a:rPr>
            </a:br>
            <a:r>
              <a:rPr lang="es-ES" sz="9000" spc="-300" dirty="0">
                <a:solidFill>
                  <a:srgbClr val="DED5CB"/>
                </a:solidFill>
                <a:latin typeface="IBM Plex Sans" panose="020B0503050203000203" pitchFamily="34" charset="0"/>
              </a:rPr>
              <a:t>Norma UNE-EN ISO 6385:2016 - </a:t>
            </a:r>
            <a:r>
              <a:rPr lang="es-ES" sz="9000" i="1" spc="-300" dirty="0">
                <a:solidFill>
                  <a:srgbClr val="DED5CB"/>
                </a:solidFill>
                <a:latin typeface="IBM Plex Sans" panose="020B0503050203000203" pitchFamily="34" charset="0"/>
              </a:rPr>
              <a:t>International </a:t>
            </a:r>
            <a:r>
              <a:rPr lang="es-ES" sz="9000" i="1" spc="-300" dirty="0" err="1">
                <a:solidFill>
                  <a:srgbClr val="DED5CB"/>
                </a:solidFill>
                <a:latin typeface="IBM Plex Sans" panose="020B0503050203000203" pitchFamily="34" charset="0"/>
              </a:rPr>
              <a:t>Ergonomics</a:t>
            </a:r>
            <a:r>
              <a:rPr lang="es-ES" sz="9000" i="1" spc="-300" dirty="0">
                <a:solidFill>
                  <a:srgbClr val="DED5CB"/>
                </a:solidFill>
                <a:latin typeface="IBM Plex Sans" panose="020B0503050203000203" pitchFamily="34" charset="0"/>
              </a:rPr>
              <a:t> </a:t>
            </a:r>
            <a:r>
              <a:rPr lang="es-ES" sz="9000" i="1" spc="-300" dirty="0" err="1">
                <a:solidFill>
                  <a:srgbClr val="DED5CB"/>
                </a:solidFill>
                <a:latin typeface="IBM Plex Sans" panose="020B0503050203000203" pitchFamily="34" charset="0"/>
              </a:rPr>
              <a:t>Association</a:t>
            </a:r>
            <a:r>
              <a:rPr lang="es-ES" sz="9000" i="1" spc="-300" dirty="0">
                <a:solidFill>
                  <a:srgbClr val="DED5CB"/>
                </a:solidFill>
                <a:latin typeface="IBM Plex Sans" panose="020B0503050203000203" pitchFamily="34" charset="0"/>
              </a:rPr>
              <a:t> </a:t>
            </a:r>
            <a:br>
              <a:rPr lang="es-ES" sz="9000" i="1" spc="-300" dirty="0">
                <a:solidFill>
                  <a:srgbClr val="DED5CB"/>
                </a:solidFill>
                <a:latin typeface="IBM Plex Sans" panose="020B0503050203000203" pitchFamily="34" charset="0"/>
              </a:rPr>
            </a:br>
            <a:br>
              <a:rPr lang="es-ES" sz="2000" spc="-300" dirty="0">
                <a:solidFill>
                  <a:srgbClr val="DED5CB"/>
                </a:solidFill>
                <a:latin typeface="IBM Plex Sans" panose="020B0503050203000203" pitchFamily="34" charset="0"/>
              </a:rPr>
            </a:br>
            <a:r>
              <a:rPr lang="es-ES" sz="9000" spc="-300" dirty="0">
                <a:solidFill>
                  <a:srgbClr val="DED5CB"/>
                </a:solidFill>
                <a:latin typeface="IBM Plex Sans" panose="020B0503050203000203" pitchFamily="34" charset="0"/>
              </a:rPr>
              <a:t>3 tipos de interacciones persona-sistema:</a:t>
            </a:r>
            <a:br>
              <a:rPr lang="es-ES" sz="9000" spc="-300" dirty="0">
                <a:solidFill>
                  <a:srgbClr val="DED5CB"/>
                </a:solidFill>
                <a:latin typeface="IBM Plex Sans" panose="020B0503050203000203" pitchFamily="34" charset="0"/>
              </a:rPr>
            </a:br>
            <a:r>
              <a:rPr lang="es-ES" sz="9000" spc="-300" dirty="0">
                <a:solidFill>
                  <a:srgbClr val="DED5CB"/>
                </a:solidFill>
                <a:latin typeface="IBM Plex Sans" panose="020B0503050203000203" pitchFamily="34" charset="0"/>
              </a:rPr>
              <a:t>- Físicas.</a:t>
            </a:r>
            <a:br>
              <a:rPr lang="es-ES" sz="9000" spc="-300" dirty="0">
                <a:solidFill>
                  <a:srgbClr val="DED5CB"/>
                </a:solidFill>
                <a:latin typeface="IBM Plex Sans" panose="020B0503050203000203" pitchFamily="34" charset="0"/>
              </a:rPr>
            </a:br>
            <a:r>
              <a:rPr lang="es-ES" sz="9000" spc="-300" dirty="0">
                <a:solidFill>
                  <a:srgbClr val="DED5CB"/>
                </a:solidFill>
                <a:latin typeface="IBM Plex Sans" panose="020B0503050203000203" pitchFamily="34" charset="0"/>
              </a:rPr>
              <a:t>- Cognitivas.</a:t>
            </a:r>
            <a:br>
              <a:rPr lang="es-ES" sz="9000" spc="-300" dirty="0">
                <a:solidFill>
                  <a:srgbClr val="DED5CB"/>
                </a:solidFill>
                <a:latin typeface="IBM Plex Sans" panose="020B0503050203000203" pitchFamily="34" charset="0"/>
              </a:rPr>
            </a:br>
            <a:r>
              <a:rPr lang="es-ES" sz="9000" spc="-300" dirty="0">
                <a:solidFill>
                  <a:srgbClr val="DED5CB"/>
                </a:solidFill>
                <a:latin typeface="IBM Plex Sans" panose="020B0503050203000203" pitchFamily="34" charset="0"/>
              </a:rPr>
              <a:t>- Organizativas.</a:t>
            </a:r>
            <a:br>
              <a:rPr lang="es-ES" sz="9000" spc="-300" dirty="0">
                <a:solidFill>
                  <a:srgbClr val="DED5CB"/>
                </a:solidFill>
                <a:latin typeface="IBM Plex Sans" panose="020B0503050203000203" pitchFamily="34" charset="0"/>
              </a:rPr>
            </a:br>
            <a:endParaRPr lang="es-ES" sz="92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34DBA1B4-8C7D-6BFA-230A-A80CEA747A8A}"/>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E88076D5-7335-76C1-79DC-1A90099F04DB}"/>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9F24CA65-EECB-7F82-79C4-8735B41A9B89}"/>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8CC3677E-C978-410E-2119-720305A844A5}"/>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spTree>
    <p:extLst>
      <p:ext uri="{BB962C8B-B14F-4D97-AF65-F5344CB8AC3E}">
        <p14:creationId xmlns:p14="http://schemas.microsoft.com/office/powerpoint/2010/main" val="1910001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23403AED-A142-5A92-FA2F-A29178C4BF2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8780CC3-EEE9-3834-55DD-5B9712D9678C}"/>
              </a:ext>
            </a:extLst>
          </p:cNvPr>
          <p:cNvSpPr>
            <a:spLocks noGrp="1"/>
          </p:cNvSpPr>
          <p:nvPr>
            <p:ph type="ctrTitle"/>
          </p:nvPr>
        </p:nvSpPr>
        <p:spPr>
          <a:xfrm>
            <a:off x="219073" y="-228601"/>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r>
              <a:rPr lang="es-ES" sz="9000" b="1" spc="-300" dirty="0">
                <a:solidFill>
                  <a:srgbClr val="DED5CB"/>
                </a:solidFill>
                <a:latin typeface="IBM Plex Sans" panose="020B0503050203000203" pitchFamily="34" charset="0"/>
              </a:rPr>
              <a:t>Físicos</a:t>
            </a:r>
            <a:br>
              <a:rPr lang="es-ES" sz="9000" b="1" spc="-300" dirty="0">
                <a:solidFill>
                  <a:srgbClr val="DED5CB"/>
                </a:solidFill>
                <a:latin typeface="IBM Plex Sans" panose="020B0503050203000203" pitchFamily="34" charset="0"/>
              </a:rPr>
            </a:br>
            <a:r>
              <a:rPr lang="es-ES" sz="9000" spc="-300" dirty="0">
                <a:solidFill>
                  <a:srgbClr val="DED5CB"/>
                </a:solidFill>
                <a:latin typeface="IBM Plex Sans" panose="020B0503050203000203" pitchFamily="34" charset="0"/>
              </a:rPr>
              <a:t>Derivados de las </a:t>
            </a:r>
            <a:r>
              <a:rPr lang="es-ES" sz="9000" b="1" spc="-300" dirty="0">
                <a:solidFill>
                  <a:srgbClr val="DED5CB"/>
                </a:solidFill>
                <a:latin typeface="IBM Plex Sans" panose="020B0503050203000203" pitchFamily="34" charset="0"/>
              </a:rPr>
              <a:t>características biomecánicas </a:t>
            </a:r>
            <a:r>
              <a:rPr lang="es-ES" sz="9000" spc="-300" dirty="0">
                <a:solidFill>
                  <a:srgbClr val="DED5CB"/>
                </a:solidFill>
                <a:latin typeface="IBM Plex Sans" panose="020B0503050203000203" pitchFamily="34" charset="0"/>
              </a:rPr>
              <a:t>del puesto de trabajo y las </a:t>
            </a:r>
            <a:r>
              <a:rPr lang="es-ES" sz="9000" b="1" spc="-300" dirty="0">
                <a:solidFill>
                  <a:srgbClr val="DED5CB"/>
                </a:solidFill>
                <a:latin typeface="IBM Plex Sans" panose="020B0503050203000203" pitchFamily="34" charset="0"/>
              </a:rPr>
              <a:t>exigencias físicas </a:t>
            </a:r>
            <a:r>
              <a:rPr lang="es-ES" sz="9000" spc="-300" dirty="0">
                <a:solidFill>
                  <a:srgbClr val="DED5CB"/>
                </a:solidFill>
                <a:latin typeface="IBM Plex Sans" panose="020B0503050203000203" pitchFamily="34" charset="0"/>
              </a:rPr>
              <a:t>en la ejecución de tareas - TME, fatiga, dolor o lesiones a medio y largo plazo, especialmente cuando la exposición es prolongada, repetitiva o inadecuadamente gestionada. </a:t>
            </a:r>
            <a:endParaRPr lang="es-ES" sz="92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68F88232-B849-4796-07F3-72B2E30AEC22}"/>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352CE2A9-0BB7-0EC6-FB28-8C0DB9749828}"/>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56615C10-E08A-89BF-9D49-D8B88ED1A835}"/>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B3054678-E89D-FB38-C290-940205DB6E3D}"/>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spTree>
    <p:extLst>
      <p:ext uri="{BB962C8B-B14F-4D97-AF65-F5344CB8AC3E}">
        <p14:creationId xmlns:p14="http://schemas.microsoft.com/office/powerpoint/2010/main" val="2257517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6797E1A4-AE85-C7DF-F41A-989A374B25C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2EB520F-DC20-5A40-B82A-6C55F7402938}"/>
              </a:ext>
            </a:extLst>
          </p:cNvPr>
          <p:cNvSpPr>
            <a:spLocks noGrp="1"/>
          </p:cNvSpPr>
          <p:nvPr>
            <p:ph type="ctrTitle"/>
          </p:nvPr>
        </p:nvSpPr>
        <p:spPr>
          <a:xfrm>
            <a:off x="219073" y="-228601"/>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r>
              <a:rPr lang="es-ES" sz="9000" b="1" spc="-300" dirty="0">
                <a:solidFill>
                  <a:srgbClr val="DED5CB"/>
                </a:solidFill>
                <a:latin typeface="IBM Plex Sans" panose="020B0503050203000203" pitchFamily="34" charset="0"/>
              </a:rPr>
              <a:t>Cognitivos</a:t>
            </a:r>
            <a:br>
              <a:rPr lang="es-ES" sz="9000" b="1" spc="-300" dirty="0">
                <a:solidFill>
                  <a:srgbClr val="DED5CB"/>
                </a:solidFill>
                <a:latin typeface="IBM Plex Sans" panose="020B0503050203000203" pitchFamily="34" charset="0"/>
              </a:rPr>
            </a:br>
            <a:r>
              <a:rPr lang="es-ES" sz="9000" spc="-300" dirty="0">
                <a:solidFill>
                  <a:srgbClr val="DED5CB"/>
                </a:solidFill>
                <a:latin typeface="IBM Plex Sans" panose="020B0503050203000203" pitchFamily="34" charset="0"/>
              </a:rPr>
              <a:t>Derivados de las </a:t>
            </a:r>
            <a:r>
              <a:rPr lang="es-ES" sz="9000" b="1" spc="-300" dirty="0">
                <a:solidFill>
                  <a:srgbClr val="DED5CB"/>
                </a:solidFill>
                <a:latin typeface="IBM Plex Sans" panose="020B0503050203000203" pitchFamily="34" charset="0"/>
              </a:rPr>
              <a:t>demandas mentales </a:t>
            </a:r>
            <a:r>
              <a:rPr lang="es-ES" sz="9000" spc="-300" dirty="0">
                <a:solidFill>
                  <a:srgbClr val="DED5CB"/>
                </a:solidFill>
                <a:latin typeface="IBM Plex Sans" panose="020B0503050203000203" pitchFamily="34" charset="0"/>
              </a:rPr>
              <a:t>de una tarea que pueden provocar fatiga mental, estrés y errores, afectando el bienestar y la seguridad. </a:t>
            </a:r>
            <a:br>
              <a:rPr lang="es-ES" sz="9000" spc="-300" dirty="0">
                <a:solidFill>
                  <a:srgbClr val="DED5CB"/>
                </a:solidFill>
                <a:latin typeface="IBM Plex Sans" panose="020B0503050203000203" pitchFamily="34" charset="0"/>
              </a:rPr>
            </a:br>
            <a:r>
              <a:rPr lang="es-ES" sz="9000" spc="-300" dirty="0">
                <a:solidFill>
                  <a:srgbClr val="DED5CB"/>
                </a:solidFill>
                <a:latin typeface="IBM Plex Sans" panose="020B0503050203000203" pitchFamily="34" charset="0"/>
              </a:rPr>
              <a:t>Carga mental excesiva, falta de claridad en la información, monotonía, falta de retroalimentación, mala organización del entorno de trabajo…</a:t>
            </a:r>
          </a:p>
        </p:txBody>
      </p:sp>
      <p:pic>
        <p:nvPicPr>
          <p:cNvPr id="28" name="Imagen 27">
            <a:extLst>
              <a:ext uri="{FF2B5EF4-FFF2-40B4-BE49-F238E27FC236}">
                <a16:creationId xmlns:a16="http://schemas.microsoft.com/office/drawing/2014/main" id="{B78DCE2A-90D1-330B-260A-914BD47DC8C4}"/>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E5219E25-5C32-30CB-E595-4F9774A7FCE1}"/>
              </a:ext>
            </a:extLst>
          </p:cNvPr>
          <p:cNvSpPr txBox="1"/>
          <p:nvPr/>
        </p:nvSpPr>
        <p:spPr>
          <a:xfrm>
            <a:off x="19464338" y="12020550"/>
            <a:ext cx="324326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err="1">
                <a:ln>
                  <a:noFill/>
                </a:ln>
                <a:solidFill>
                  <a:srgbClr val="F42100"/>
                </a:solidFill>
                <a:effectLst/>
                <a:uLnTx/>
                <a:uFillTx/>
                <a:latin typeface="IBM Plex Sans" panose="020F0502020204030204" pitchFamily="34" charset="0"/>
                <a:ea typeface="+mn-ea"/>
                <a:cs typeface="+mn-cs"/>
              </a:rPr>
              <a:t>Mª</a:t>
            </a:r>
            <a:r>
              <a:rPr kumimoji="0" lang="es-ES" sz="1800" b="0" i="0" u="none" strike="noStrike" kern="1200" cap="none" spc="0" normalizeH="0" baseline="0" noProof="0" dirty="0">
                <a:ln>
                  <a:noFill/>
                </a:ln>
                <a:solidFill>
                  <a:srgbClr val="F42100"/>
                </a:solidFill>
                <a:effectLst/>
                <a:uLnTx/>
                <a:uFillTx/>
                <a:latin typeface="IBM Plex Sans" panose="020F0502020204030204" pitchFamily="34" charset="0"/>
                <a:ea typeface="+mn-ea"/>
                <a:cs typeface="+mn-cs"/>
              </a:rPr>
              <a:t> Belén Fernández Collados</a:t>
            </a:r>
          </a:p>
        </p:txBody>
      </p:sp>
      <p:sp>
        <p:nvSpPr>
          <p:cNvPr id="13" name="CuadroTexto 12">
            <a:extLst>
              <a:ext uri="{FF2B5EF4-FFF2-40B4-BE49-F238E27FC236}">
                <a16:creationId xmlns:a16="http://schemas.microsoft.com/office/drawing/2014/main" id="{60BC385D-0307-48E3-BF54-30C3C739EA24}"/>
              </a:ext>
            </a:extLst>
          </p:cNvPr>
          <p:cNvSpPr txBox="1"/>
          <p:nvPr/>
        </p:nvSpPr>
        <p:spPr>
          <a:xfrm>
            <a:off x="17582752" y="12579211"/>
            <a:ext cx="6477398" cy="381771"/>
          </a:xfrm>
          <a:prstGeom prst="rect">
            <a:avLst/>
          </a:prstGeom>
          <a:noFill/>
        </p:spPr>
        <p:txBody>
          <a:bodyPr wrap="square">
            <a:spAutoFit/>
          </a:bodyPr>
          <a:lstStyle/>
          <a:p>
            <a:pPr marL="0" marR="0" lvl="0" indent="0" algn="l" defTabSz="457200" rtl="0" eaLnBrk="1" fontAlgn="auto" latinLnBrk="0" hangingPunct="1">
              <a:lnSpc>
                <a:spcPts val="2370"/>
              </a:lnSpc>
              <a:spcBef>
                <a:spcPts val="600"/>
              </a:spcBef>
              <a:spcAft>
                <a:spcPts val="600"/>
              </a:spcAft>
              <a:buClrTx/>
              <a:buSzTx/>
              <a:buFontTx/>
              <a:buNone/>
              <a:tabLst/>
              <a:defRPr/>
            </a:pPr>
            <a:r>
              <a:rPr kumimoji="0" lang="es-ES" sz="1800" b="0" i="0" u="none" strike="noStrike" kern="1200" cap="none" spc="0" normalizeH="0" baseline="0" noProof="0" dirty="0">
                <a:ln>
                  <a:noFill/>
                </a:ln>
                <a:solidFill>
                  <a:srgbClr val="EEE9E2"/>
                </a:solidFill>
                <a:effectLst/>
                <a:uLnTx/>
                <a:uFillTx/>
                <a:latin typeface="IBM Plex Sans Medium" panose="020B0503050203000203" pitchFamily="34" charset="0"/>
                <a:ea typeface="+mn-ea"/>
                <a:cs typeface="+mn-cs"/>
              </a:rPr>
              <a:t>Catedrática de Derecho del Trabajo y de la Seguridad Social</a:t>
            </a:r>
          </a:p>
        </p:txBody>
      </p:sp>
      <p:sp>
        <p:nvSpPr>
          <p:cNvPr id="3" name="Rectángulo redondeado 16">
            <a:extLst>
              <a:ext uri="{FF2B5EF4-FFF2-40B4-BE49-F238E27FC236}">
                <a16:creationId xmlns:a16="http://schemas.microsoft.com/office/drawing/2014/main" id="{249520D4-1ABA-F958-0A99-383B6FAE7E8D}"/>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2701"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9175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9040330D-4BDD-66A6-E7AE-F4D3A53B347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45DFEA6-D965-FA0D-0858-08130C7960FE}"/>
              </a:ext>
            </a:extLst>
          </p:cNvPr>
          <p:cNvSpPr>
            <a:spLocks noGrp="1"/>
          </p:cNvSpPr>
          <p:nvPr>
            <p:ph type="ctrTitle"/>
          </p:nvPr>
        </p:nvSpPr>
        <p:spPr>
          <a:xfrm>
            <a:off x="219073" y="-228601"/>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r>
              <a:rPr lang="es-ES" sz="9000" b="1" spc="-300" dirty="0">
                <a:solidFill>
                  <a:srgbClr val="DED5CB"/>
                </a:solidFill>
                <a:latin typeface="IBM Plex Sans" panose="020B0503050203000203" pitchFamily="34" charset="0"/>
              </a:rPr>
              <a:t>Organizativos</a:t>
            </a:r>
            <a:br>
              <a:rPr lang="es-ES" sz="9000" b="1" spc="-300" dirty="0">
                <a:solidFill>
                  <a:srgbClr val="DED5CB"/>
                </a:solidFill>
                <a:latin typeface="IBM Plex Sans" panose="020B0503050203000203" pitchFamily="34" charset="0"/>
              </a:rPr>
            </a:br>
            <a:r>
              <a:rPr lang="es-ES" sz="9000" spc="-300" dirty="0">
                <a:solidFill>
                  <a:srgbClr val="DED5CB"/>
                </a:solidFill>
                <a:latin typeface="IBM Plex Sans" panose="020B0503050203000203" pitchFamily="34" charset="0"/>
              </a:rPr>
              <a:t>Derivados de la forma en que se estructura, </a:t>
            </a:r>
            <a:r>
              <a:rPr lang="es-ES" sz="9000" b="1" spc="-300" dirty="0">
                <a:solidFill>
                  <a:srgbClr val="DED5CB"/>
                </a:solidFill>
                <a:latin typeface="IBM Plex Sans" panose="020B0503050203000203" pitchFamily="34" charset="0"/>
              </a:rPr>
              <a:t>planifica y gestiona </a:t>
            </a:r>
            <a:r>
              <a:rPr lang="es-ES" sz="9000" spc="-300" dirty="0">
                <a:solidFill>
                  <a:srgbClr val="DED5CB"/>
                </a:solidFill>
                <a:latin typeface="IBM Plex Sans" panose="020B0503050203000203" pitchFamily="34" charset="0"/>
              </a:rPr>
              <a:t>el trabajo: duración, ritmo, distribución de tareas, autonomía, interacción entre trabajador/a y entorno organizativo. Afectan a cómo se planifica y gestiona el trabajo, más que a la tarea en sí.</a:t>
            </a:r>
            <a:endParaRPr lang="es-ES" sz="92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485A37BD-6FE1-F86F-733C-B29022648CFC}"/>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090EE924-4174-4713-88EE-6750CDF191BC}"/>
              </a:ext>
            </a:extLst>
          </p:cNvPr>
          <p:cNvSpPr txBox="1"/>
          <p:nvPr/>
        </p:nvSpPr>
        <p:spPr>
          <a:xfrm>
            <a:off x="19464338" y="12020550"/>
            <a:ext cx="324326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err="1">
                <a:ln>
                  <a:noFill/>
                </a:ln>
                <a:solidFill>
                  <a:srgbClr val="F42100"/>
                </a:solidFill>
                <a:effectLst/>
                <a:uLnTx/>
                <a:uFillTx/>
                <a:latin typeface="IBM Plex Sans" panose="020F0502020204030204" pitchFamily="34" charset="0"/>
                <a:ea typeface="+mn-ea"/>
                <a:cs typeface="+mn-cs"/>
              </a:rPr>
              <a:t>Mª</a:t>
            </a:r>
            <a:r>
              <a:rPr kumimoji="0" lang="es-ES" sz="1800" b="0" i="0" u="none" strike="noStrike" kern="1200" cap="none" spc="0" normalizeH="0" baseline="0" noProof="0" dirty="0">
                <a:ln>
                  <a:noFill/>
                </a:ln>
                <a:solidFill>
                  <a:srgbClr val="F42100"/>
                </a:solidFill>
                <a:effectLst/>
                <a:uLnTx/>
                <a:uFillTx/>
                <a:latin typeface="IBM Plex Sans" panose="020F0502020204030204" pitchFamily="34" charset="0"/>
                <a:ea typeface="+mn-ea"/>
                <a:cs typeface="+mn-cs"/>
              </a:rPr>
              <a:t> Belén Fernández Collados</a:t>
            </a:r>
          </a:p>
        </p:txBody>
      </p:sp>
      <p:sp>
        <p:nvSpPr>
          <p:cNvPr id="13" name="CuadroTexto 12">
            <a:extLst>
              <a:ext uri="{FF2B5EF4-FFF2-40B4-BE49-F238E27FC236}">
                <a16:creationId xmlns:a16="http://schemas.microsoft.com/office/drawing/2014/main" id="{35E47982-B498-BE2A-378E-AE12C7BF008C}"/>
              </a:ext>
            </a:extLst>
          </p:cNvPr>
          <p:cNvSpPr txBox="1"/>
          <p:nvPr/>
        </p:nvSpPr>
        <p:spPr>
          <a:xfrm>
            <a:off x="17582752" y="12579211"/>
            <a:ext cx="6477398" cy="381771"/>
          </a:xfrm>
          <a:prstGeom prst="rect">
            <a:avLst/>
          </a:prstGeom>
          <a:noFill/>
        </p:spPr>
        <p:txBody>
          <a:bodyPr wrap="square">
            <a:spAutoFit/>
          </a:bodyPr>
          <a:lstStyle/>
          <a:p>
            <a:pPr marL="0" marR="0" lvl="0" indent="0" algn="l" defTabSz="457200" rtl="0" eaLnBrk="1" fontAlgn="auto" latinLnBrk="0" hangingPunct="1">
              <a:lnSpc>
                <a:spcPts val="2370"/>
              </a:lnSpc>
              <a:spcBef>
                <a:spcPts val="600"/>
              </a:spcBef>
              <a:spcAft>
                <a:spcPts val="600"/>
              </a:spcAft>
              <a:buClrTx/>
              <a:buSzTx/>
              <a:buFontTx/>
              <a:buNone/>
              <a:tabLst/>
              <a:defRPr/>
            </a:pPr>
            <a:r>
              <a:rPr kumimoji="0" lang="es-ES" sz="1800" b="0" i="0" u="none" strike="noStrike" kern="1200" cap="none" spc="0" normalizeH="0" baseline="0" noProof="0" dirty="0">
                <a:ln>
                  <a:noFill/>
                </a:ln>
                <a:solidFill>
                  <a:srgbClr val="EEE9E2"/>
                </a:solidFill>
                <a:effectLst/>
                <a:uLnTx/>
                <a:uFillTx/>
                <a:latin typeface="IBM Plex Sans Medium" panose="020B0503050203000203" pitchFamily="34" charset="0"/>
                <a:ea typeface="+mn-ea"/>
                <a:cs typeface="+mn-cs"/>
              </a:rPr>
              <a:t>Catedrática de Derecho del Trabajo y de la Seguridad Social</a:t>
            </a:r>
          </a:p>
        </p:txBody>
      </p:sp>
      <p:sp>
        <p:nvSpPr>
          <p:cNvPr id="3" name="Rectángulo redondeado 16">
            <a:extLst>
              <a:ext uri="{FF2B5EF4-FFF2-40B4-BE49-F238E27FC236}">
                <a16:creationId xmlns:a16="http://schemas.microsoft.com/office/drawing/2014/main" id="{ABD8FEA4-2AE5-C1B2-5D1E-F83AEA6C9F6F}"/>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2701"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4281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62C3A5AF-C031-5CA5-8F2F-A3FD23D9C3D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DC9BB5B-AD3B-0076-4A61-02726ED41D0A}"/>
              </a:ext>
            </a:extLst>
          </p:cNvPr>
          <p:cNvSpPr>
            <a:spLocks noGrp="1"/>
          </p:cNvSpPr>
          <p:nvPr>
            <p:ph type="ctrTitle"/>
          </p:nvPr>
        </p:nvSpPr>
        <p:spPr>
          <a:xfrm>
            <a:off x="219073" y="-228601"/>
            <a:ext cx="24163339" cy="14097001"/>
          </a:xfrm>
        </p:spPr>
        <p:txBody>
          <a:bodyPr anchor="t" anchorCtr="0">
            <a:noAutofit/>
          </a:bodyPr>
          <a:lstStyle/>
          <a:p>
            <a:pPr>
              <a:lnSpc>
                <a:spcPct val="100000"/>
              </a:lnSpc>
              <a:spcAft>
                <a:spcPts val="600"/>
              </a:spcAft>
            </a:pPr>
            <a:br>
              <a:rPr lang="es-ES" sz="24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r>
              <a:rPr lang="es-ES" sz="9000" b="1" spc="-300" dirty="0">
                <a:solidFill>
                  <a:srgbClr val="DED5CB"/>
                </a:solidFill>
                <a:latin typeface="IBM Plex Sans" panose="020B0503050203000203" pitchFamily="34" charset="0"/>
              </a:rPr>
              <a:t>2. Ejemplos</a:t>
            </a:r>
            <a:br>
              <a:rPr lang="es-ES" sz="9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000" b="1"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endParaRPr lang="es-ES" sz="92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27D4D528-AC3A-A83D-B3BF-A5043A604D49}"/>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1BAB02F5-A786-490D-BBC0-E01A151BC1D4}"/>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F56D9F2C-F5B8-39FF-AFDA-0586257AED38}"/>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A66ED110-8458-F916-769B-60F713D01B24}"/>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spTree>
    <p:extLst>
      <p:ext uri="{BB962C8B-B14F-4D97-AF65-F5344CB8AC3E}">
        <p14:creationId xmlns:p14="http://schemas.microsoft.com/office/powerpoint/2010/main" val="1855684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F40408AF-06FF-862A-24D1-C02CCE75F12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B82587B-3175-1EB7-0ED2-F7AC73666C90}"/>
              </a:ext>
            </a:extLst>
          </p:cNvPr>
          <p:cNvSpPr>
            <a:spLocks noGrp="1"/>
          </p:cNvSpPr>
          <p:nvPr>
            <p:ph type="ctrTitle"/>
          </p:nvPr>
        </p:nvSpPr>
        <p:spPr>
          <a:xfrm>
            <a:off x="219073" y="-228601"/>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r>
              <a:rPr lang="es-ES" sz="8000" b="1" spc="-300" dirty="0">
                <a:solidFill>
                  <a:srgbClr val="DED5CB"/>
                </a:solidFill>
                <a:latin typeface="IBM Plex Sans" panose="020B0503050203000203" pitchFamily="34" charset="0"/>
              </a:rPr>
              <a:t>Indicadores</a:t>
            </a:r>
            <a:r>
              <a:rPr lang="es-ES" sz="8000" spc="-300" dirty="0">
                <a:solidFill>
                  <a:srgbClr val="DED5CB"/>
                </a:solidFill>
                <a:latin typeface="IBM Plex Sans" panose="020B0503050203000203" pitchFamily="34" charset="0"/>
              </a:rPr>
              <a:t> (Guía ITSS 2025). Puestos vinculados a: </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1. Movimientos repetitivos.</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2. Esfuerzos intensos.</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3. Manipulación manual de cargas.</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4. Posición corporal forzada.</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5. Vibraciones.</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6. Manejo habitual de herramientas manuales.</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7. Utilización de equipos de trabajo.</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8. Utilización de TIC.</a:t>
            </a:r>
          </a:p>
        </p:txBody>
      </p:sp>
      <p:pic>
        <p:nvPicPr>
          <p:cNvPr id="28" name="Imagen 27">
            <a:extLst>
              <a:ext uri="{FF2B5EF4-FFF2-40B4-BE49-F238E27FC236}">
                <a16:creationId xmlns:a16="http://schemas.microsoft.com/office/drawing/2014/main" id="{9882A3EC-D2D2-F075-4806-32A8A8A22313}"/>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816351A5-CB13-54EB-43C6-7C9E130161FF}"/>
              </a:ext>
            </a:extLst>
          </p:cNvPr>
          <p:cNvSpPr txBox="1"/>
          <p:nvPr/>
        </p:nvSpPr>
        <p:spPr>
          <a:xfrm>
            <a:off x="19464338" y="12020550"/>
            <a:ext cx="324326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err="1">
                <a:ln>
                  <a:noFill/>
                </a:ln>
                <a:solidFill>
                  <a:srgbClr val="F42100"/>
                </a:solidFill>
                <a:effectLst/>
                <a:uLnTx/>
                <a:uFillTx/>
                <a:latin typeface="IBM Plex Sans" panose="020F0502020204030204" pitchFamily="34" charset="0"/>
                <a:ea typeface="+mn-ea"/>
                <a:cs typeface="+mn-cs"/>
              </a:rPr>
              <a:t>Mª</a:t>
            </a:r>
            <a:r>
              <a:rPr kumimoji="0" lang="es-ES" sz="1800" b="0" i="0" u="none" strike="noStrike" kern="1200" cap="none" spc="0" normalizeH="0" baseline="0" noProof="0" dirty="0">
                <a:ln>
                  <a:noFill/>
                </a:ln>
                <a:solidFill>
                  <a:srgbClr val="F42100"/>
                </a:solidFill>
                <a:effectLst/>
                <a:uLnTx/>
                <a:uFillTx/>
                <a:latin typeface="IBM Plex Sans" panose="020F0502020204030204" pitchFamily="34" charset="0"/>
                <a:ea typeface="+mn-ea"/>
                <a:cs typeface="+mn-cs"/>
              </a:rPr>
              <a:t> Belén Fernández Collados</a:t>
            </a:r>
          </a:p>
        </p:txBody>
      </p:sp>
      <p:sp>
        <p:nvSpPr>
          <p:cNvPr id="13" name="CuadroTexto 12">
            <a:extLst>
              <a:ext uri="{FF2B5EF4-FFF2-40B4-BE49-F238E27FC236}">
                <a16:creationId xmlns:a16="http://schemas.microsoft.com/office/drawing/2014/main" id="{F5A617A1-E0D8-7611-9A41-55765AC92900}"/>
              </a:ext>
            </a:extLst>
          </p:cNvPr>
          <p:cNvSpPr txBox="1"/>
          <p:nvPr/>
        </p:nvSpPr>
        <p:spPr>
          <a:xfrm>
            <a:off x="17582752" y="12579211"/>
            <a:ext cx="6477398" cy="381771"/>
          </a:xfrm>
          <a:prstGeom prst="rect">
            <a:avLst/>
          </a:prstGeom>
          <a:noFill/>
        </p:spPr>
        <p:txBody>
          <a:bodyPr wrap="square">
            <a:spAutoFit/>
          </a:bodyPr>
          <a:lstStyle/>
          <a:p>
            <a:pPr marL="0" marR="0" lvl="0" indent="0" algn="l" defTabSz="457200" rtl="0" eaLnBrk="1" fontAlgn="auto" latinLnBrk="0" hangingPunct="1">
              <a:lnSpc>
                <a:spcPts val="2370"/>
              </a:lnSpc>
              <a:spcBef>
                <a:spcPts val="600"/>
              </a:spcBef>
              <a:spcAft>
                <a:spcPts val="600"/>
              </a:spcAft>
              <a:buClrTx/>
              <a:buSzTx/>
              <a:buFontTx/>
              <a:buNone/>
              <a:tabLst/>
              <a:defRPr/>
            </a:pPr>
            <a:r>
              <a:rPr kumimoji="0" lang="es-ES" sz="1800" b="0" i="0" u="none" strike="noStrike" kern="1200" cap="none" spc="0" normalizeH="0" baseline="0" noProof="0" dirty="0">
                <a:ln>
                  <a:noFill/>
                </a:ln>
                <a:solidFill>
                  <a:srgbClr val="EEE9E2"/>
                </a:solidFill>
                <a:effectLst/>
                <a:uLnTx/>
                <a:uFillTx/>
                <a:latin typeface="IBM Plex Sans Medium" panose="020B0503050203000203" pitchFamily="34" charset="0"/>
                <a:ea typeface="+mn-ea"/>
                <a:cs typeface="+mn-cs"/>
              </a:rPr>
              <a:t>Catedrática de Derecho del Trabajo y de la Seguridad Social</a:t>
            </a:r>
          </a:p>
        </p:txBody>
      </p:sp>
      <p:sp>
        <p:nvSpPr>
          <p:cNvPr id="3" name="Rectángulo redondeado 16">
            <a:extLst>
              <a:ext uri="{FF2B5EF4-FFF2-40B4-BE49-F238E27FC236}">
                <a16:creationId xmlns:a16="http://schemas.microsoft.com/office/drawing/2014/main" id="{E1ED462F-3199-86E3-6C49-1B3625AEBF96}"/>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2701"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5887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81198FAE-5E2E-F86E-A6E2-601130F5BDC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26ED87C-DC33-976B-536F-EA4C17BA11DC}"/>
              </a:ext>
            </a:extLst>
          </p:cNvPr>
          <p:cNvSpPr>
            <a:spLocks noGrp="1"/>
          </p:cNvSpPr>
          <p:nvPr>
            <p:ph type="ctrTitle"/>
          </p:nvPr>
        </p:nvSpPr>
        <p:spPr>
          <a:xfrm>
            <a:off x="219073" y="-228601"/>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r>
              <a:rPr lang="es-ES" sz="8000" b="1" spc="-300" dirty="0">
                <a:solidFill>
                  <a:srgbClr val="DED5CB"/>
                </a:solidFill>
                <a:latin typeface="IBM Plex Sans" panose="020B0503050203000203" pitchFamily="34" charset="0"/>
              </a:rPr>
              <a:t>1. Movimientos repetitivos</a:t>
            </a:r>
            <a:r>
              <a:rPr lang="es-ES" sz="8000" spc="-300" dirty="0">
                <a:solidFill>
                  <a:srgbClr val="DED5CB"/>
                </a:solidFill>
                <a:latin typeface="IBM Plex Sans" panose="020B0503050203000203" pitchFamily="34" charset="0"/>
              </a:rPr>
              <a:t>. Ejecución continua de los mismos gestos, especialmente con manos y muñecas, sin pausas adecuadas ni alternancia de tareas. </a:t>
            </a:r>
            <a:br>
              <a:rPr lang="es-ES" sz="8000" spc="-300" dirty="0">
                <a:solidFill>
                  <a:srgbClr val="DED5CB"/>
                </a:solidFill>
                <a:latin typeface="IBM Plex Sans" panose="020B0503050203000203" pitchFamily="34" charset="0"/>
              </a:rPr>
            </a:br>
            <a:r>
              <a:rPr lang="es-ES" sz="8000" u="sng" spc="-300" dirty="0">
                <a:solidFill>
                  <a:srgbClr val="DED5CB"/>
                </a:solidFill>
                <a:latin typeface="IBM Plex Sans" panose="020B0503050203000203" pitchFamily="34" charset="0"/>
              </a:rPr>
              <a:t>Efectos:</a:t>
            </a:r>
            <a:r>
              <a:rPr lang="es-ES" sz="8000" spc="-300" dirty="0">
                <a:solidFill>
                  <a:srgbClr val="DED5CB"/>
                </a:solidFill>
                <a:latin typeface="IBM Plex Sans" panose="020B0503050203000203" pitchFamily="34" charset="0"/>
              </a:rPr>
              <a:t> tendinopatías, </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tenosinovitis, </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síndrome del túnel </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carpiano, epicondilitis.</a:t>
            </a:r>
          </a:p>
        </p:txBody>
      </p:sp>
      <p:pic>
        <p:nvPicPr>
          <p:cNvPr id="28" name="Imagen 27">
            <a:extLst>
              <a:ext uri="{FF2B5EF4-FFF2-40B4-BE49-F238E27FC236}">
                <a16:creationId xmlns:a16="http://schemas.microsoft.com/office/drawing/2014/main" id="{FE145C40-493B-8F23-D020-020F341E77B9}"/>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7F44656B-FD91-35AA-FD0E-8AEADA7FD048}"/>
              </a:ext>
            </a:extLst>
          </p:cNvPr>
          <p:cNvSpPr txBox="1"/>
          <p:nvPr/>
        </p:nvSpPr>
        <p:spPr>
          <a:xfrm>
            <a:off x="19464338" y="12020550"/>
            <a:ext cx="324326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err="1">
                <a:ln>
                  <a:noFill/>
                </a:ln>
                <a:solidFill>
                  <a:srgbClr val="F42100"/>
                </a:solidFill>
                <a:effectLst/>
                <a:uLnTx/>
                <a:uFillTx/>
                <a:latin typeface="IBM Plex Sans" panose="020F0502020204030204" pitchFamily="34" charset="0"/>
                <a:ea typeface="+mn-ea"/>
                <a:cs typeface="+mn-cs"/>
              </a:rPr>
              <a:t>Mª</a:t>
            </a:r>
            <a:r>
              <a:rPr kumimoji="0" lang="es-ES" sz="1800" b="0" i="0" u="none" strike="noStrike" kern="1200" cap="none" spc="0" normalizeH="0" baseline="0" noProof="0" dirty="0">
                <a:ln>
                  <a:noFill/>
                </a:ln>
                <a:solidFill>
                  <a:srgbClr val="F42100"/>
                </a:solidFill>
                <a:effectLst/>
                <a:uLnTx/>
                <a:uFillTx/>
                <a:latin typeface="IBM Plex Sans" panose="020F0502020204030204" pitchFamily="34" charset="0"/>
                <a:ea typeface="+mn-ea"/>
                <a:cs typeface="+mn-cs"/>
              </a:rPr>
              <a:t> Belén Fernández Collados</a:t>
            </a:r>
          </a:p>
        </p:txBody>
      </p:sp>
      <p:sp>
        <p:nvSpPr>
          <p:cNvPr id="13" name="CuadroTexto 12">
            <a:extLst>
              <a:ext uri="{FF2B5EF4-FFF2-40B4-BE49-F238E27FC236}">
                <a16:creationId xmlns:a16="http://schemas.microsoft.com/office/drawing/2014/main" id="{E40F41BE-ABB2-5A39-F3AB-AABDFD8F9C43}"/>
              </a:ext>
            </a:extLst>
          </p:cNvPr>
          <p:cNvSpPr txBox="1"/>
          <p:nvPr/>
        </p:nvSpPr>
        <p:spPr>
          <a:xfrm>
            <a:off x="17582752" y="12579211"/>
            <a:ext cx="6477398" cy="381771"/>
          </a:xfrm>
          <a:prstGeom prst="rect">
            <a:avLst/>
          </a:prstGeom>
          <a:noFill/>
        </p:spPr>
        <p:txBody>
          <a:bodyPr wrap="square">
            <a:spAutoFit/>
          </a:bodyPr>
          <a:lstStyle/>
          <a:p>
            <a:pPr marL="0" marR="0" lvl="0" indent="0" algn="l" defTabSz="457200" rtl="0" eaLnBrk="1" fontAlgn="auto" latinLnBrk="0" hangingPunct="1">
              <a:lnSpc>
                <a:spcPts val="2370"/>
              </a:lnSpc>
              <a:spcBef>
                <a:spcPts val="600"/>
              </a:spcBef>
              <a:spcAft>
                <a:spcPts val="600"/>
              </a:spcAft>
              <a:buClrTx/>
              <a:buSzTx/>
              <a:buFontTx/>
              <a:buNone/>
              <a:tabLst/>
              <a:defRPr/>
            </a:pPr>
            <a:r>
              <a:rPr kumimoji="0" lang="es-ES" sz="1800" b="0" i="0" u="none" strike="noStrike" kern="1200" cap="none" spc="0" normalizeH="0" baseline="0" noProof="0" dirty="0">
                <a:ln>
                  <a:noFill/>
                </a:ln>
                <a:solidFill>
                  <a:srgbClr val="EEE9E2"/>
                </a:solidFill>
                <a:effectLst/>
                <a:uLnTx/>
                <a:uFillTx/>
                <a:latin typeface="IBM Plex Sans Medium" panose="020B0503050203000203" pitchFamily="34" charset="0"/>
                <a:ea typeface="+mn-ea"/>
                <a:cs typeface="+mn-cs"/>
              </a:rPr>
              <a:t>Catedrática de Derecho del Trabajo y de la Seguridad Social</a:t>
            </a:r>
          </a:p>
        </p:txBody>
      </p:sp>
      <p:sp>
        <p:nvSpPr>
          <p:cNvPr id="3" name="Rectángulo redondeado 16">
            <a:extLst>
              <a:ext uri="{FF2B5EF4-FFF2-40B4-BE49-F238E27FC236}">
                <a16:creationId xmlns:a16="http://schemas.microsoft.com/office/drawing/2014/main" id="{598876D9-7DBC-C515-1D05-6E959E593EA8}"/>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2701"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agen 3" descr="Diagrama, Escala de tiempo&#10;&#10;El contenido generado por IA puede ser incorrecto.">
            <a:extLst>
              <a:ext uri="{FF2B5EF4-FFF2-40B4-BE49-F238E27FC236}">
                <a16:creationId xmlns:a16="http://schemas.microsoft.com/office/drawing/2014/main" id="{6E1FA98E-2C78-7218-F722-C2E42F57A87D}"/>
              </a:ext>
            </a:extLst>
          </p:cNvPr>
          <p:cNvPicPr>
            <a:picLocks noChangeAspect="1"/>
          </p:cNvPicPr>
          <p:nvPr/>
        </p:nvPicPr>
        <p:blipFill>
          <a:blip r:embed="rId4"/>
          <a:srcRect t="14413"/>
          <a:stretch>
            <a:fillRect/>
          </a:stretch>
        </p:blipFill>
        <p:spPr>
          <a:xfrm>
            <a:off x="11582400" y="4232541"/>
            <a:ext cx="12177434" cy="6948239"/>
          </a:xfrm>
          <a:prstGeom prst="rect">
            <a:avLst/>
          </a:prstGeom>
        </p:spPr>
      </p:pic>
    </p:spTree>
    <p:extLst>
      <p:ext uri="{BB962C8B-B14F-4D97-AF65-F5344CB8AC3E}">
        <p14:creationId xmlns:p14="http://schemas.microsoft.com/office/powerpoint/2010/main" val="26182536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7683FDB0-F717-51A0-DD02-FCCC3E1A557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A2895C7-8842-E288-348D-299D51E6937F}"/>
              </a:ext>
            </a:extLst>
          </p:cNvPr>
          <p:cNvSpPr>
            <a:spLocks noGrp="1"/>
          </p:cNvSpPr>
          <p:nvPr>
            <p:ph type="ctrTitle"/>
          </p:nvPr>
        </p:nvSpPr>
        <p:spPr>
          <a:xfrm>
            <a:off x="219073" y="-228601"/>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r>
              <a:rPr lang="es-ES" sz="8000" b="1" spc="-300" dirty="0">
                <a:solidFill>
                  <a:srgbClr val="DED5CB"/>
                </a:solidFill>
                <a:latin typeface="IBM Plex Sans" panose="020B0503050203000203" pitchFamily="34" charset="0"/>
              </a:rPr>
              <a:t>2. Esfuerzos intensos</a:t>
            </a:r>
            <a:r>
              <a:rPr lang="es-ES" sz="8000" spc="-300" dirty="0">
                <a:solidFill>
                  <a:srgbClr val="DED5CB"/>
                </a:solidFill>
                <a:latin typeface="IBM Plex Sans" panose="020B0503050203000203" pitchFamily="34" charset="0"/>
              </a:rPr>
              <a:t>. Esfuerzo muscular significativo, a menudo innecesario, o concentrado en grupos musculares concretos.</a:t>
            </a:r>
            <a:br>
              <a:rPr lang="es-ES" sz="80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r>
              <a:rPr lang="es-ES" sz="8000" u="sng" spc="-300" dirty="0">
                <a:solidFill>
                  <a:srgbClr val="DED5CB"/>
                </a:solidFill>
                <a:latin typeface="IBM Plex Sans" panose="020B0503050203000203" pitchFamily="34" charset="0"/>
              </a:rPr>
              <a:t>Efectos:</a:t>
            </a:r>
            <a:r>
              <a:rPr lang="es-ES" sz="8000" spc="-300" dirty="0">
                <a:solidFill>
                  <a:srgbClr val="DED5CB"/>
                </a:solidFill>
                <a:latin typeface="IBM Plex Sans" panose="020B0503050203000203" pitchFamily="34" charset="0"/>
              </a:rPr>
              <a:t> lesiones tendinosas, </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compresiones nerviosas, 			</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microtraumatismos.</a:t>
            </a:r>
          </a:p>
        </p:txBody>
      </p:sp>
      <p:pic>
        <p:nvPicPr>
          <p:cNvPr id="28" name="Imagen 27">
            <a:extLst>
              <a:ext uri="{FF2B5EF4-FFF2-40B4-BE49-F238E27FC236}">
                <a16:creationId xmlns:a16="http://schemas.microsoft.com/office/drawing/2014/main" id="{3372DB83-20CF-8CDF-2D96-BDC14F19CB6D}"/>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1BA2488B-ECA6-CBCD-A10F-C7C591DC6D23}"/>
              </a:ext>
            </a:extLst>
          </p:cNvPr>
          <p:cNvSpPr txBox="1"/>
          <p:nvPr/>
        </p:nvSpPr>
        <p:spPr>
          <a:xfrm>
            <a:off x="19464338" y="12020550"/>
            <a:ext cx="324326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err="1">
                <a:ln>
                  <a:noFill/>
                </a:ln>
                <a:solidFill>
                  <a:srgbClr val="F42100"/>
                </a:solidFill>
                <a:effectLst/>
                <a:uLnTx/>
                <a:uFillTx/>
                <a:latin typeface="IBM Plex Sans" panose="020F0502020204030204" pitchFamily="34" charset="0"/>
                <a:ea typeface="+mn-ea"/>
                <a:cs typeface="+mn-cs"/>
              </a:rPr>
              <a:t>Mª</a:t>
            </a:r>
            <a:r>
              <a:rPr kumimoji="0" lang="es-ES" sz="1800" b="0" i="0" u="none" strike="noStrike" kern="1200" cap="none" spc="0" normalizeH="0" baseline="0" noProof="0" dirty="0">
                <a:ln>
                  <a:noFill/>
                </a:ln>
                <a:solidFill>
                  <a:srgbClr val="F42100"/>
                </a:solidFill>
                <a:effectLst/>
                <a:uLnTx/>
                <a:uFillTx/>
                <a:latin typeface="IBM Plex Sans" panose="020F0502020204030204" pitchFamily="34" charset="0"/>
                <a:ea typeface="+mn-ea"/>
                <a:cs typeface="+mn-cs"/>
              </a:rPr>
              <a:t> Belén Fernández Collados</a:t>
            </a:r>
          </a:p>
        </p:txBody>
      </p:sp>
      <p:sp>
        <p:nvSpPr>
          <p:cNvPr id="13" name="CuadroTexto 12">
            <a:extLst>
              <a:ext uri="{FF2B5EF4-FFF2-40B4-BE49-F238E27FC236}">
                <a16:creationId xmlns:a16="http://schemas.microsoft.com/office/drawing/2014/main" id="{458205DB-055F-6BE1-C76F-CCF8A0D3C686}"/>
              </a:ext>
            </a:extLst>
          </p:cNvPr>
          <p:cNvSpPr txBox="1"/>
          <p:nvPr/>
        </p:nvSpPr>
        <p:spPr>
          <a:xfrm>
            <a:off x="17582752" y="12579211"/>
            <a:ext cx="6477398" cy="381771"/>
          </a:xfrm>
          <a:prstGeom prst="rect">
            <a:avLst/>
          </a:prstGeom>
          <a:noFill/>
        </p:spPr>
        <p:txBody>
          <a:bodyPr wrap="square">
            <a:spAutoFit/>
          </a:bodyPr>
          <a:lstStyle/>
          <a:p>
            <a:pPr marL="0" marR="0" lvl="0" indent="0" algn="l" defTabSz="457200" rtl="0" eaLnBrk="1" fontAlgn="auto" latinLnBrk="0" hangingPunct="1">
              <a:lnSpc>
                <a:spcPts val="2370"/>
              </a:lnSpc>
              <a:spcBef>
                <a:spcPts val="600"/>
              </a:spcBef>
              <a:spcAft>
                <a:spcPts val="600"/>
              </a:spcAft>
              <a:buClrTx/>
              <a:buSzTx/>
              <a:buFontTx/>
              <a:buNone/>
              <a:tabLst/>
              <a:defRPr/>
            </a:pPr>
            <a:r>
              <a:rPr kumimoji="0" lang="es-ES" sz="1800" b="0" i="0" u="none" strike="noStrike" kern="1200" cap="none" spc="0" normalizeH="0" baseline="0" noProof="0" dirty="0">
                <a:ln>
                  <a:noFill/>
                </a:ln>
                <a:solidFill>
                  <a:srgbClr val="EEE9E2"/>
                </a:solidFill>
                <a:effectLst/>
                <a:uLnTx/>
                <a:uFillTx/>
                <a:latin typeface="IBM Plex Sans Medium" panose="020B0503050203000203" pitchFamily="34" charset="0"/>
                <a:ea typeface="+mn-ea"/>
                <a:cs typeface="+mn-cs"/>
              </a:rPr>
              <a:t>Catedrática de Derecho del Trabajo y de la Seguridad Social</a:t>
            </a:r>
          </a:p>
        </p:txBody>
      </p:sp>
      <p:sp>
        <p:nvSpPr>
          <p:cNvPr id="3" name="Rectángulo redondeado 16">
            <a:extLst>
              <a:ext uri="{FF2B5EF4-FFF2-40B4-BE49-F238E27FC236}">
                <a16:creationId xmlns:a16="http://schemas.microsoft.com/office/drawing/2014/main" id="{511C1075-92BC-C33F-59B5-233FB2DE0393}"/>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2701"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descr="Diagrama&#10;&#10;El contenido generado por IA puede ser incorrecto.">
            <a:extLst>
              <a:ext uri="{FF2B5EF4-FFF2-40B4-BE49-F238E27FC236}">
                <a16:creationId xmlns:a16="http://schemas.microsoft.com/office/drawing/2014/main" id="{7540E2D8-1DC8-AC0A-8739-940B44A5745A}"/>
              </a:ext>
            </a:extLst>
          </p:cNvPr>
          <p:cNvPicPr>
            <a:picLocks noChangeAspect="1"/>
          </p:cNvPicPr>
          <p:nvPr/>
        </p:nvPicPr>
        <p:blipFill>
          <a:blip r:embed="rId4"/>
          <a:srcRect t="12890" b="1757"/>
          <a:stretch>
            <a:fillRect/>
          </a:stretch>
        </p:blipFill>
        <p:spPr>
          <a:xfrm>
            <a:off x="12923130" y="2743603"/>
            <a:ext cx="10647278" cy="9087618"/>
          </a:xfrm>
          <a:prstGeom prst="rect">
            <a:avLst/>
          </a:prstGeom>
        </p:spPr>
      </p:pic>
    </p:spTree>
    <p:extLst>
      <p:ext uri="{BB962C8B-B14F-4D97-AF65-F5344CB8AC3E}">
        <p14:creationId xmlns:p14="http://schemas.microsoft.com/office/powerpoint/2010/main" val="3089224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8B6AD1DB-6541-36C2-3B7A-FF705B81EDF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CF67AAC-85E7-3760-61C1-12F8440D8398}"/>
              </a:ext>
            </a:extLst>
          </p:cNvPr>
          <p:cNvSpPr>
            <a:spLocks noGrp="1"/>
          </p:cNvSpPr>
          <p:nvPr>
            <p:ph type="ctrTitle"/>
          </p:nvPr>
        </p:nvSpPr>
        <p:spPr>
          <a:xfrm>
            <a:off x="103188" y="-361952"/>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br>
              <a:rPr lang="es-ES" sz="2400" spc="-300" dirty="0">
                <a:solidFill>
                  <a:srgbClr val="DED5CB"/>
                </a:solidFill>
                <a:latin typeface="IBM Plex Sans" panose="020B0503050203000203" pitchFamily="34" charset="0"/>
              </a:rPr>
            </a:br>
            <a:r>
              <a:rPr lang="es-ES" sz="8000" b="1" spc="-300" dirty="0">
                <a:solidFill>
                  <a:srgbClr val="DED5CB"/>
                </a:solidFill>
                <a:latin typeface="IBM Plex Sans" panose="020B0503050203000203" pitchFamily="34" charset="0"/>
              </a:rPr>
              <a:t>3. Manipulación de cargas:</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 RD 487/1997, sobre disposiciones mínimas de seguridad y salud relativas a la </a:t>
            </a:r>
            <a:r>
              <a:rPr lang="es-ES" sz="8000" b="1" spc="-300" dirty="0">
                <a:solidFill>
                  <a:srgbClr val="FF0000"/>
                </a:solidFill>
                <a:latin typeface="IBM Plex Sans" panose="020B0503050203000203" pitchFamily="34" charset="0"/>
              </a:rPr>
              <a:t>manipulación manual de cargas</a:t>
            </a:r>
            <a:r>
              <a:rPr lang="es-ES" sz="8000" spc="-300" dirty="0">
                <a:solidFill>
                  <a:srgbClr val="DED5CB"/>
                </a:solidFill>
                <a:latin typeface="IBM Plex Sans" panose="020B0503050203000203" pitchFamily="34" charset="0"/>
              </a:rPr>
              <a:t> que entrañe riesgos, en particular dorso lumbares</a:t>
            </a:r>
            <a:br>
              <a:rPr lang="es-ES" sz="80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r>
              <a:rPr lang="es-ES" sz="8000" b="1" spc="-300" dirty="0">
                <a:solidFill>
                  <a:srgbClr val="DED5CB"/>
                </a:solidFill>
                <a:latin typeface="IBM Plex Sans" panose="020B0503050203000203" pitchFamily="34" charset="0"/>
              </a:rPr>
              <a:t>*Estática </a:t>
            </a:r>
            <a:r>
              <a:rPr lang="es-ES" sz="8000" spc="-300" dirty="0">
                <a:solidFill>
                  <a:srgbClr val="DED5CB"/>
                </a:solidFill>
                <a:latin typeface="IBM Plex Sans" panose="020B0503050203000203" pitchFamily="34" charset="0"/>
              </a:rPr>
              <a:t>- levantar, empujar, arrastrar o transportar objetos cuyo peso, frecuencia o técnica supongan una sobrecarga del sistema musculoesquelético. </a:t>
            </a:r>
            <a:r>
              <a:rPr lang="es-ES" sz="8000" u="sng" spc="-300" dirty="0">
                <a:solidFill>
                  <a:srgbClr val="DED5CB"/>
                </a:solidFill>
                <a:latin typeface="IBM Plex Sans" panose="020B0503050203000203" pitchFamily="34" charset="0"/>
              </a:rPr>
              <a:t>Efectos: </a:t>
            </a:r>
            <a:r>
              <a:rPr lang="es-ES" sz="8000" spc="-300" dirty="0">
                <a:solidFill>
                  <a:srgbClr val="DED5CB"/>
                </a:solidFill>
                <a:latin typeface="IBM Plex Sans" panose="020B0503050203000203" pitchFamily="34" charset="0"/>
              </a:rPr>
              <a:t>lumbalgias, hernias discales, lesiones de hombro.</a:t>
            </a:r>
            <a:br>
              <a:rPr lang="es-ES" sz="8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endParaRPr lang="es-ES" sz="80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DFA9EC5F-8892-2FA9-077F-9B3D66BD9D93}"/>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1411F9E1-2303-BC26-011B-539FD3526DE1}"/>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79070648-9323-D056-FB7A-D4904FAAEA2B}"/>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61F7442F-B78C-0A1A-F520-DB82E2E5B449}"/>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spTree>
    <p:extLst>
      <p:ext uri="{BB962C8B-B14F-4D97-AF65-F5344CB8AC3E}">
        <p14:creationId xmlns:p14="http://schemas.microsoft.com/office/powerpoint/2010/main" val="3007008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2168556A-0F60-44BF-9469-F8C53034095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667BFFA-8929-55AE-3112-341151AC4E4C}"/>
              </a:ext>
            </a:extLst>
          </p:cNvPr>
          <p:cNvSpPr>
            <a:spLocks noGrp="1"/>
          </p:cNvSpPr>
          <p:nvPr>
            <p:ph type="ctrTitle"/>
          </p:nvPr>
        </p:nvSpPr>
        <p:spPr>
          <a:xfrm>
            <a:off x="103188" y="-361952"/>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r>
              <a:rPr lang="es-ES" sz="8000" b="1" spc="-300" dirty="0">
                <a:solidFill>
                  <a:srgbClr val="DED5CB"/>
                </a:solidFill>
                <a:latin typeface="IBM Plex Sans" panose="020B0503050203000203" pitchFamily="34" charset="0"/>
              </a:rPr>
              <a:t>*Inestable </a:t>
            </a:r>
            <a:r>
              <a:rPr lang="es-ES" sz="8000" spc="-300" dirty="0">
                <a:solidFill>
                  <a:srgbClr val="DED5CB"/>
                </a:solidFill>
                <a:latin typeface="IBM Plex Sans" panose="020B0503050203000203" pitchFamily="34" charset="0"/>
              </a:rPr>
              <a:t>– movilización de pacientes/usuarios. </a:t>
            </a:r>
            <a:r>
              <a:rPr lang="es-ES" sz="8000" u="sng" spc="-300" dirty="0">
                <a:solidFill>
                  <a:srgbClr val="DED5CB"/>
                </a:solidFill>
                <a:latin typeface="IBM Plex Sans" panose="020B0503050203000203" pitchFamily="34" charset="0"/>
              </a:rPr>
              <a:t>Efectos: </a:t>
            </a:r>
            <a:r>
              <a:rPr lang="es-ES" sz="8000" spc="-300" dirty="0">
                <a:solidFill>
                  <a:srgbClr val="DED5CB"/>
                </a:solidFill>
                <a:latin typeface="IBM Plex Sans" panose="020B0503050203000203" pitchFamily="34" charset="0"/>
              </a:rPr>
              <a:t>dorsolumbares, de hombro y muñeca por esfuerzos imprevistos.</a:t>
            </a:r>
            <a:br>
              <a:rPr lang="es-ES" sz="80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endParaRPr lang="es-ES" sz="80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55AC21CD-BC30-99B0-DF87-178C61C1C850}"/>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4CC937E8-FC1D-2D80-1FEB-B0F3A35285F7}"/>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83B306BE-16EB-81F0-A10C-84ED773628E6}"/>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2D150B93-D9FA-EC02-A1CE-47EAE612F72A}"/>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pic>
        <p:nvPicPr>
          <p:cNvPr id="6" name="Imagen 5" descr="Interfaz de usuario gráfica, Diagrama, Aplicación&#10;&#10;El contenido generado por IA puede ser incorrecto.">
            <a:extLst>
              <a:ext uri="{FF2B5EF4-FFF2-40B4-BE49-F238E27FC236}">
                <a16:creationId xmlns:a16="http://schemas.microsoft.com/office/drawing/2014/main" id="{B8F3ED4C-E66D-07FD-D5DF-AB9B62C7B8DB}"/>
              </a:ext>
            </a:extLst>
          </p:cNvPr>
          <p:cNvPicPr>
            <a:picLocks noChangeAspect="1"/>
          </p:cNvPicPr>
          <p:nvPr/>
        </p:nvPicPr>
        <p:blipFill>
          <a:blip r:embed="rId4"/>
          <a:srcRect t="9766"/>
          <a:stretch>
            <a:fillRect/>
          </a:stretch>
        </p:blipFill>
        <p:spPr>
          <a:xfrm>
            <a:off x="12370593" y="2399669"/>
            <a:ext cx="10424318" cy="9406318"/>
          </a:xfrm>
          <a:prstGeom prst="rect">
            <a:avLst/>
          </a:prstGeom>
        </p:spPr>
      </p:pic>
      <p:pic>
        <p:nvPicPr>
          <p:cNvPr id="8" name="Imagen 7" descr="Diagrama, Dibujo de ingeniería&#10;&#10;El contenido generado por IA puede ser incorrecto.">
            <a:extLst>
              <a:ext uri="{FF2B5EF4-FFF2-40B4-BE49-F238E27FC236}">
                <a16:creationId xmlns:a16="http://schemas.microsoft.com/office/drawing/2014/main" id="{E983C687-5BA1-955A-6BDE-D67F748BF963}"/>
              </a:ext>
            </a:extLst>
          </p:cNvPr>
          <p:cNvPicPr>
            <a:picLocks noChangeAspect="1"/>
          </p:cNvPicPr>
          <p:nvPr/>
        </p:nvPicPr>
        <p:blipFill>
          <a:blip r:embed="rId5"/>
          <a:stretch>
            <a:fillRect/>
          </a:stretch>
        </p:blipFill>
        <p:spPr>
          <a:xfrm>
            <a:off x="3106738" y="3813770"/>
            <a:ext cx="7160418" cy="7160418"/>
          </a:xfrm>
          <a:prstGeom prst="rect">
            <a:avLst/>
          </a:prstGeom>
        </p:spPr>
      </p:pic>
    </p:spTree>
    <p:extLst>
      <p:ext uri="{BB962C8B-B14F-4D97-AF65-F5344CB8AC3E}">
        <p14:creationId xmlns:p14="http://schemas.microsoft.com/office/powerpoint/2010/main" val="491363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4E6A3608-C7F2-6BCC-9A09-43F26BEFCCC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28D675C-4609-FD28-2EDF-F91AD5AB5D87}"/>
              </a:ext>
            </a:extLst>
          </p:cNvPr>
          <p:cNvSpPr>
            <a:spLocks noGrp="1"/>
          </p:cNvSpPr>
          <p:nvPr>
            <p:ph type="ctrTitle"/>
          </p:nvPr>
        </p:nvSpPr>
        <p:spPr>
          <a:xfrm>
            <a:off x="-1" y="157449"/>
            <a:ext cx="24136351" cy="8494538"/>
          </a:xfrm>
        </p:spPr>
        <p:txBody>
          <a:bodyPr anchor="t" anchorCtr="0">
            <a:noAutofit/>
          </a:bodyPr>
          <a:lstStyle/>
          <a:p>
            <a:pPr>
              <a:lnSpc>
                <a:spcPct val="100000"/>
              </a:lnSpc>
            </a:pPr>
            <a:r>
              <a:rPr lang="es-ES" sz="6000" b="1" spc="-300" dirty="0">
                <a:solidFill>
                  <a:schemeClr val="bg1"/>
                </a:solidFill>
                <a:latin typeface="Gungsuh" panose="02030600000101010101" pitchFamily="18" charset="-127"/>
                <a:ea typeface="Gungsuh" panose="02030600000101010101" pitchFamily="18" charset="-127"/>
              </a:rPr>
              <a:t>El desarrollo tecnológico-digital. Nuevos o emergentes riesgos derivados de la organización del trabajo y la prevalencia de los riesgos ergonómicos y psicosociales</a:t>
            </a:r>
            <a:br>
              <a:rPr lang="es-ES" sz="6000" b="1" spc="-300" dirty="0">
                <a:solidFill>
                  <a:schemeClr val="bg1"/>
                </a:solidFill>
                <a:latin typeface="Gungsuh" panose="02030600000101010101" pitchFamily="18" charset="-127"/>
                <a:ea typeface="Gungsuh" panose="02030600000101010101" pitchFamily="18" charset="-127"/>
              </a:rPr>
            </a:br>
            <a:br>
              <a:rPr lang="es-ES" sz="6000" b="1" spc="-300" dirty="0">
                <a:solidFill>
                  <a:schemeClr val="bg1"/>
                </a:solidFill>
                <a:latin typeface="Gungsuh" panose="02030600000101010101" pitchFamily="18" charset="-127"/>
                <a:ea typeface="Gungsuh" panose="02030600000101010101" pitchFamily="18" charset="-127"/>
              </a:rPr>
            </a:br>
            <a:br>
              <a:rPr lang="es-ES" sz="1000" b="1" spc="-300" dirty="0">
                <a:solidFill>
                  <a:schemeClr val="bg1"/>
                </a:solidFill>
                <a:latin typeface="Gungsuh" panose="02030600000101010101" pitchFamily="18" charset="-127"/>
                <a:ea typeface="Gungsuh" panose="02030600000101010101" pitchFamily="18" charset="-127"/>
              </a:rPr>
            </a:br>
            <a:br>
              <a:rPr lang="es-ES" sz="1000" b="1" spc="-300" dirty="0">
                <a:solidFill>
                  <a:schemeClr val="bg1"/>
                </a:solidFill>
                <a:latin typeface="Gungsuh" panose="02030600000101010101" pitchFamily="18" charset="-127"/>
                <a:ea typeface="Gungsuh" panose="02030600000101010101" pitchFamily="18" charset="-127"/>
              </a:rPr>
            </a:br>
            <a:r>
              <a:rPr lang="es-ES" sz="8000" b="1" spc="-300" dirty="0">
                <a:solidFill>
                  <a:schemeClr val="bg1"/>
                </a:solidFill>
                <a:latin typeface="IBM Plex Sans" panose="020B0503050203000203" pitchFamily="34" charset="0"/>
              </a:rPr>
              <a:t>IDENTIFICACIÓN Y EVALUACIÓN DE LOS RIESGOS ERGONÓMICOS</a:t>
            </a:r>
          </a:p>
        </p:txBody>
      </p:sp>
      <p:sp>
        <p:nvSpPr>
          <p:cNvPr id="17" name="Rectángulo redondeado 16">
            <a:extLst>
              <a:ext uri="{FF2B5EF4-FFF2-40B4-BE49-F238E27FC236}">
                <a16:creationId xmlns:a16="http://schemas.microsoft.com/office/drawing/2014/main" id="{24791353-8B3B-946C-C87D-250D0B4B78DD}"/>
              </a:ext>
            </a:extLst>
          </p:cNvPr>
          <p:cNvSpPr/>
          <p:nvPr/>
        </p:nvSpPr>
        <p:spPr>
          <a:xfrm>
            <a:off x="438149" y="11493302"/>
            <a:ext cx="23538280" cy="1978999"/>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pic>
        <p:nvPicPr>
          <p:cNvPr id="28" name="Imagen 27">
            <a:extLst>
              <a:ext uri="{FF2B5EF4-FFF2-40B4-BE49-F238E27FC236}">
                <a16:creationId xmlns:a16="http://schemas.microsoft.com/office/drawing/2014/main" id="{B60EE468-A959-ED6B-8611-31C177670075}"/>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5" name="Título 1">
            <a:extLst>
              <a:ext uri="{FF2B5EF4-FFF2-40B4-BE49-F238E27FC236}">
                <a16:creationId xmlns:a16="http://schemas.microsoft.com/office/drawing/2014/main" id="{BF33E999-629F-C0DC-E499-8FE502384227}"/>
              </a:ext>
            </a:extLst>
          </p:cNvPr>
          <p:cNvSpPr txBox="1">
            <a:spLocks/>
          </p:cNvSpPr>
          <p:nvPr/>
        </p:nvSpPr>
        <p:spPr>
          <a:xfrm>
            <a:off x="14040644" y="11541490"/>
            <a:ext cx="8626475" cy="515377"/>
          </a:xfrm>
          <a:prstGeom prst="rect">
            <a:avLst/>
          </a:prstGeom>
        </p:spPr>
        <p:txBody>
          <a:bodyPr vert="horz" lIns="91440" tIns="45720" rIns="91440" bIns="45720" rtlCol="0" anchor="t" anchorCtr="0">
            <a:noAutofit/>
          </a:bodyPr>
          <a:lstStyle>
            <a:lvl1pPr algn="ctr" defTabSz="1828709" rtl="0" eaLnBrk="1" latinLnBrk="0" hangingPunct="1">
              <a:lnSpc>
                <a:spcPct val="90000"/>
              </a:lnSpc>
              <a:spcBef>
                <a:spcPct val="0"/>
              </a:spcBef>
              <a:buNone/>
              <a:defRPr sz="11999" kern="1200">
                <a:solidFill>
                  <a:schemeClr val="tx1"/>
                </a:solidFill>
                <a:latin typeface="+mj-lt"/>
                <a:ea typeface="+mj-ea"/>
                <a:cs typeface="+mj-cs"/>
              </a:defRPr>
            </a:lvl1pPr>
          </a:lstStyle>
          <a:p>
            <a:pPr algn="l">
              <a:lnSpc>
                <a:spcPct val="100000"/>
              </a:lnSpc>
            </a:pPr>
            <a:r>
              <a:rPr lang="es-ES" sz="4800" dirty="0" err="1">
                <a:solidFill>
                  <a:srgbClr val="F42100"/>
                </a:solidFill>
                <a:latin typeface="IBM Plex Sans" panose="020F0502020204030204" pitchFamily="34" charset="0"/>
              </a:rPr>
              <a:t>Mª</a:t>
            </a:r>
            <a:r>
              <a:rPr lang="es-ES" sz="4800" dirty="0">
                <a:solidFill>
                  <a:srgbClr val="F42100"/>
                </a:solidFill>
                <a:latin typeface="IBM Plex Sans" panose="020F0502020204030204" pitchFamily="34" charset="0"/>
              </a:rPr>
              <a:t> Belén Fernández Collados</a:t>
            </a:r>
          </a:p>
        </p:txBody>
      </p:sp>
      <p:pic>
        <p:nvPicPr>
          <p:cNvPr id="3" name="Imagen 2">
            <a:extLst>
              <a:ext uri="{FF2B5EF4-FFF2-40B4-BE49-F238E27FC236}">
                <a16:creationId xmlns:a16="http://schemas.microsoft.com/office/drawing/2014/main" id="{0DFBCFB5-042D-66A7-69D0-261294665510}"/>
              </a:ext>
            </a:extLst>
          </p:cNvPr>
          <p:cNvPicPr>
            <a:picLocks noChangeAspect="1"/>
          </p:cNvPicPr>
          <p:nvPr/>
        </p:nvPicPr>
        <p:blipFill>
          <a:blip r:embed="rId4"/>
          <a:stretch>
            <a:fillRect/>
          </a:stretch>
        </p:blipFill>
        <p:spPr>
          <a:xfrm>
            <a:off x="268288" y="8984086"/>
            <a:ext cx="10553700" cy="2253655"/>
          </a:xfrm>
          <a:prstGeom prst="rect">
            <a:avLst/>
          </a:prstGeom>
        </p:spPr>
      </p:pic>
      <p:sp>
        <p:nvSpPr>
          <p:cNvPr id="5" name="CuadroTexto 4">
            <a:extLst>
              <a:ext uri="{FF2B5EF4-FFF2-40B4-BE49-F238E27FC236}">
                <a16:creationId xmlns:a16="http://schemas.microsoft.com/office/drawing/2014/main" id="{3AF0FAF0-33FA-5704-9540-856D50CFB358}"/>
              </a:ext>
            </a:extLst>
          </p:cNvPr>
          <p:cNvSpPr txBox="1"/>
          <p:nvPr/>
        </p:nvSpPr>
        <p:spPr>
          <a:xfrm>
            <a:off x="11024015" y="9438945"/>
            <a:ext cx="13295313" cy="1815882"/>
          </a:xfrm>
          <a:prstGeom prst="rect">
            <a:avLst/>
          </a:prstGeom>
          <a:noFill/>
        </p:spPr>
        <p:txBody>
          <a:bodyPr wrap="square">
            <a:spAutoFit/>
          </a:bodyPr>
          <a:lstStyle/>
          <a:p>
            <a:pPr algn="just"/>
            <a:r>
              <a:rPr lang="es-ES" sz="2800" b="1" dirty="0">
                <a:solidFill>
                  <a:srgbClr val="EEE9E2"/>
                </a:solidFill>
                <a:latin typeface="IBM Plex Sans" panose="020B0503050203000203" pitchFamily="34" charset="0"/>
              </a:rPr>
              <a:t>PID2022-137171OB-I00, “La prevención de riesgos laborales ante la transición ecológica y digital y los desafíos económicos, demográfico y de género" (PRL-TRANSYDES), financiado por MCIN/AEI/10.13039/501100011033 y por el FEDER, UE</a:t>
            </a:r>
          </a:p>
        </p:txBody>
      </p:sp>
      <p:sp>
        <p:nvSpPr>
          <p:cNvPr id="6" name="Título 1">
            <a:extLst>
              <a:ext uri="{FF2B5EF4-FFF2-40B4-BE49-F238E27FC236}">
                <a16:creationId xmlns:a16="http://schemas.microsoft.com/office/drawing/2014/main" id="{5D813B8A-34E9-0B20-393E-426F98C55533}"/>
              </a:ext>
            </a:extLst>
          </p:cNvPr>
          <p:cNvSpPr txBox="1">
            <a:spLocks/>
          </p:cNvSpPr>
          <p:nvPr/>
        </p:nvSpPr>
        <p:spPr>
          <a:xfrm>
            <a:off x="13030598" y="12740490"/>
            <a:ext cx="10399712" cy="952500"/>
          </a:xfrm>
          <a:prstGeom prst="rect">
            <a:avLst/>
          </a:prstGeom>
        </p:spPr>
        <p:txBody>
          <a:bodyPr vert="horz" lIns="91440" tIns="45720" rIns="91440" bIns="45720" rtlCol="0" anchor="t" anchorCtr="0">
            <a:noAutofit/>
          </a:bodyPr>
          <a:lstStyle>
            <a:lvl1pPr algn="ctr" defTabSz="1828709" rtl="0" eaLnBrk="1" latinLnBrk="0" hangingPunct="1">
              <a:lnSpc>
                <a:spcPct val="90000"/>
              </a:lnSpc>
              <a:spcBef>
                <a:spcPct val="0"/>
              </a:spcBef>
              <a:buNone/>
              <a:defRPr sz="11999" kern="1200">
                <a:solidFill>
                  <a:schemeClr val="tx1"/>
                </a:solidFill>
                <a:latin typeface="+mj-lt"/>
                <a:ea typeface="+mj-ea"/>
                <a:cs typeface="+mj-cs"/>
              </a:defRPr>
            </a:lvl1pPr>
          </a:lstStyle>
          <a:p>
            <a:pPr algn="l">
              <a:lnSpc>
                <a:spcPts val="2370"/>
              </a:lnSpc>
              <a:spcBef>
                <a:spcPts val="600"/>
              </a:spcBef>
              <a:spcAft>
                <a:spcPts val="600"/>
              </a:spcAft>
            </a:pPr>
            <a:r>
              <a:rPr lang="es-ES" sz="2800" dirty="0">
                <a:solidFill>
                  <a:srgbClr val="EEE9E2"/>
                </a:solidFill>
                <a:latin typeface="IBM Plex Sans Medium" panose="020B0503050203000203" pitchFamily="34" charset="0"/>
              </a:rPr>
              <a:t>Catedrática de Derecho del Trabajo y de la Seguridad Social</a:t>
            </a:r>
          </a:p>
        </p:txBody>
      </p:sp>
    </p:spTree>
    <p:extLst>
      <p:ext uri="{BB962C8B-B14F-4D97-AF65-F5344CB8AC3E}">
        <p14:creationId xmlns:p14="http://schemas.microsoft.com/office/powerpoint/2010/main" val="7575773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8137329F-D57E-8BF8-480A-98F29BA201C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B8EBBF7-BFBC-E14A-2704-8ECDDA24FF56}"/>
              </a:ext>
            </a:extLst>
          </p:cNvPr>
          <p:cNvSpPr>
            <a:spLocks noGrp="1"/>
          </p:cNvSpPr>
          <p:nvPr>
            <p:ph type="ctrTitle"/>
          </p:nvPr>
        </p:nvSpPr>
        <p:spPr>
          <a:xfrm>
            <a:off x="103188" y="-361952"/>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r>
              <a:rPr lang="es-ES" sz="8000" b="1" spc="-300" dirty="0">
                <a:solidFill>
                  <a:srgbClr val="DED5CB"/>
                </a:solidFill>
                <a:latin typeface="IBM Plex Sans" panose="020B0503050203000203" pitchFamily="34" charset="0"/>
              </a:rPr>
              <a:t>4. Posturas forzadas o mantenidas</a:t>
            </a:r>
            <a:r>
              <a:rPr lang="es-ES" sz="8000" spc="-300" dirty="0">
                <a:solidFill>
                  <a:srgbClr val="DED5CB"/>
                </a:solidFill>
                <a:latin typeface="IBM Plex Sans" panose="020B0503050203000203" pitchFamily="34" charset="0"/>
              </a:rPr>
              <a:t>: posiciones alejadas de la postura natural (flexión/ rotación de tronco, elevación mantenida de brazos, flexión cervical pronunciada, cuclillas, arrodillado), torsiones, inclinaciones o elevaciones mantenidas, especialmente del tronco, cuello, hombros y extremidades. </a:t>
            </a:r>
            <a:br>
              <a:rPr lang="es-ES" sz="80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r>
              <a:rPr lang="es-ES" sz="8000" u="sng" spc="-300" dirty="0">
                <a:solidFill>
                  <a:srgbClr val="DED5CB"/>
                </a:solidFill>
                <a:latin typeface="IBM Plex Sans" panose="020B0503050203000203" pitchFamily="34" charset="0"/>
              </a:rPr>
              <a:t>Efectos:</a:t>
            </a:r>
            <a:r>
              <a:rPr lang="es-ES" sz="8000" spc="-300" dirty="0">
                <a:solidFill>
                  <a:srgbClr val="DED5CB"/>
                </a:solidFill>
                <a:latin typeface="IBM Plex Sans" panose="020B0503050203000203" pitchFamily="34" charset="0"/>
              </a:rPr>
              <a:t> Sobrecarga músculo-tendinosa, fatiga estática, TME de espalda, cuello y hombro.</a:t>
            </a:r>
            <a:br>
              <a:rPr lang="es-ES" sz="8000" spc="-300" dirty="0">
                <a:solidFill>
                  <a:srgbClr val="DED5CB"/>
                </a:solidFill>
                <a:latin typeface="IBM Plex Sans" panose="020B0503050203000203" pitchFamily="34" charset="0"/>
              </a:rPr>
            </a:br>
            <a:endParaRPr lang="es-ES" sz="80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FA87FF19-ADB3-85E8-12C5-CBB86D1C18D1}"/>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7446BBEF-6D48-B12A-4C81-E99136CC5A10}"/>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117C1B91-D31E-A036-D327-1562628CB32A}"/>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2783DABC-881F-BD8C-E3C3-4CEC8973D116}"/>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spTree>
    <p:extLst>
      <p:ext uri="{BB962C8B-B14F-4D97-AF65-F5344CB8AC3E}">
        <p14:creationId xmlns:p14="http://schemas.microsoft.com/office/powerpoint/2010/main" val="20471598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82A2912B-A011-28FF-12D4-1EAB10436BF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7937EBA-7930-B728-551C-4234D136ACCE}"/>
              </a:ext>
            </a:extLst>
          </p:cNvPr>
          <p:cNvSpPr>
            <a:spLocks noGrp="1"/>
          </p:cNvSpPr>
          <p:nvPr>
            <p:ph type="ctrTitle"/>
          </p:nvPr>
        </p:nvSpPr>
        <p:spPr>
          <a:xfrm>
            <a:off x="103188" y="-361952"/>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endParaRPr lang="es-ES" sz="80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A0FC3D65-095C-DB02-B1B8-66C23BA4410F}"/>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9A67C5C8-733D-E8C2-C785-0031C35D524D}"/>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871EDEED-CC28-51E3-CB4D-3F7E9338F90C}"/>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9357FF7E-32E2-D8ED-2329-C8306DCFE88B}"/>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pic>
        <p:nvPicPr>
          <p:cNvPr id="7" name="Imagen 6" descr="Diagrama&#10;&#10;El contenido generado por IA puede ser incorrecto.">
            <a:extLst>
              <a:ext uri="{FF2B5EF4-FFF2-40B4-BE49-F238E27FC236}">
                <a16:creationId xmlns:a16="http://schemas.microsoft.com/office/drawing/2014/main" id="{1634C26A-8F4B-99EF-033F-7D76C0003BFD}"/>
              </a:ext>
            </a:extLst>
          </p:cNvPr>
          <p:cNvPicPr>
            <a:picLocks noChangeAspect="1"/>
          </p:cNvPicPr>
          <p:nvPr/>
        </p:nvPicPr>
        <p:blipFill>
          <a:blip r:embed="rId4"/>
          <a:srcRect t="12225"/>
          <a:stretch>
            <a:fillRect/>
          </a:stretch>
        </p:blipFill>
        <p:spPr>
          <a:xfrm>
            <a:off x="12419807" y="128062"/>
            <a:ext cx="8629289" cy="5049601"/>
          </a:xfrm>
          <a:prstGeom prst="rect">
            <a:avLst/>
          </a:prstGeom>
        </p:spPr>
      </p:pic>
      <p:pic>
        <p:nvPicPr>
          <p:cNvPr id="5" name="Imagen 4" descr="Imagen que contiene Diagrama&#10;&#10;El contenido generado por IA puede ser incorrecto.">
            <a:extLst>
              <a:ext uri="{FF2B5EF4-FFF2-40B4-BE49-F238E27FC236}">
                <a16:creationId xmlns:a16="http://schemas.microsoft.com/office/drawing/2014/main" id="{15A8B5CC-C8A6-9DA8-9862-279DA97A38FE}"/>
              </a:ext>
            </a:extLst>
          </p:cNvPr>
          <p:cNvPicPr>
            <a:picLocks noChangeAspect="1"/>
          </p:cNvPicPr>
          <p:nvPr/>
        </p:nvPicPr>
        <p:blipFill>
          <a:blip r:embed="rId5"/>
          <a:srcRect l="2444" t="13175" b="2528"/>
          <a:stretch>
            <a:fillRect/>
          </a:stretch>
        </p:blipFill>
        <p:spPr>
          <a:xfrm>
            <a:off x="322263" y="70135"/>
            <a:ext cx="9006196" cy="11673122"/>
          </a:xfrm>
          <a:prstGeom prst="rect">
            <a:avLst/>
          </a:prstGeom>
        </p:spPr>
      </p:pic>
      <p:pic>
        <p:nvPicPr>
          <p:cNvPr id="10" name="Imagen 9" descr="Imagen que contiene Diagrama&#10;&#10;El contenido generado por IA puede ser incorrecto.">
            <a:extLst>
              <a:ext uri="{FF2B5EF4-FFF2-40B4-BE49-F238E27FC236}">
                <a16:creationId xmlns:a16="http://schemas.microsoft.com/office/drawing/2014/main" id="{481847BB-2935-9019-EEA7-BDDCD33BEE31}"/>
              </a:ext>
            </a:extLst>
          </p:cNvPr>
          <p:cNvPicPr>
            <a:picLocks noChangeAspect="1"/>
          </p:cNvPicPr>
          <p:nvPr/>
        </p:nvPicPr>
        <p:blipFill>
          <a:blip r:embed="rId6"/>
          <a:srcRect t="19336"/>
          <a:stretch>
            <a:fillRect/>
          </a:stretch>
        </p:blipFill>
        <p:spPr>
          <a:xfrm>
            <a:off x="10267613" y="5366992"/>
            <a:ext cx="12206877" cy="6564375"/>
          </a:xfrm>
          <a:prstGeom prst="rect">
            <a:avLst/>
          </a:prstGeom>
        </p:spPr>
      </p:pic>
    </p:spTree>
    <p:extLst>
      <p:ext uri="{BB962C8B-B14F-4D97-AF65-F5344CB8AC3E}">
        <p14:creationId xmlns:p14="http://schemas.microsoft.com/office/powerpoint/2010/main" val="10628189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7A3949E9-FC81-4181-242F-B7DFEAA96D9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588CF24-E33E-A2A0-7531-13A6B6E0B7DA}"/>
              </a:ext>
            </a:extLst>
          </p:cNvPr>
          <p:cNvSpPr>
            <a:spLocks noGrp="1"/>
          </p:cNvSpPr>
          <p:nvPr>
            <p:ph type="ctrTitle"/>
          </p:nvPr>
        </p:nvSpPr>
        <p:spPr>
          <a:xfrm>
            <a:off x="219073" y="-228601"/>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r>
              <a:rPr lang="es-ES" sz="8000" b="1" spc="-300" dirty="0">
                <a:solidFill>
                  <a:srgbClr val="DED5CB"/>
                </a:solidFill>
                <a:latin typeface="IBM Plex Sans" panose="020B0503050203000203" pitchFamily="34" charset="0"/>
              </a:rPr>
              <a:t>5. Vibraciones:</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					* Cuerpo entero (conducción 							prolongada de vehículos 								industriales, maquinaria pesada) </a:t>
            </a:r>
            <a:br>
              <a:rPr lang="es-ES" sz="80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r>
              <a:rPr lang="es-ES" sz="8000" u="sng" spc="-300" dirty="0">
                <a:solidFill>
                  <a:srgbClr val="DED5CB"/>
                </a:solidFill>
                <a:latin typeface="IBM Plex Sans" panose="020B0503050203000203" pitchFamily="34" charset="0"/>
              </a:rPr>
              <a:t>Efectos:</a:t>
            </a:r>
            <a:r>
              <a:rPr lang="es-ES" sz="8000" spc="-300" dirty="0">
                <a:solidFill>
                  <a:srgbClr val="DED5CB"/>
                </a:solidFill>
                <a:latin typeface="IBM Plex Sans" panose="020B0503050203000203" pitchFamily="34" charset="0"/>
              </a:rPr>
              <a:t> lumbalgias crónicas, degeneración discos intervertebrales.</a:t>
            </a:r>
            <a:br>
              <a:rPr lang="es-ES" sz="80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endParaRPr lang="es-ES" sz="80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5EB7C4FA-750D-E149-C2BD-389938A9C309}"/>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5DDB5A71-4428-17F5-D922-D1800337AA7E}"/>
              </a:ext>
            </a:extLst>
          </p:cNvPr>
          <p:cNvSpPr txBox="1"/>
          <p:nvPr/>
        </p:nvSpPr>
        <p:spPr>
          <a:xfrm>
            <a:off x="19464338" y="12020550"/>
            <a:ext cx="324326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err="1">
                <a:ln>
                  <a:noFill/>
                </a:ln>
                <a:solidFill>
                  <a:srgbClr val="F42100"/>
                </a:solidFill>
                <a:effectLst/>
                <a:uLnTx/>
                <a:uFillTx/>
                <a:latin typeface="IBM Plex Sans" panose="020F0502020204030204" pitchFamily="34" charset="0"/>
                <a:ea typeface="+mn-ea"/>
                <a:cs typeface="+mn-cs"/>
              </a:rPr>
              <a:t>Mª</a:t>
            </a:r>
            <a:r>
              <a:rPr kumimoji="0" lang="es-ES" sz="1800" b="0" i="0" u="none" strike="noStrike" kern="1200" cap="none" spc="0" normalizeH="0" baseline="0" noProof="0" dirty="0">
                <a:ln>
                  <a:noFill/>
                </a:ln>
                <a:solidFill>
                  <a:srgbClr val="F42100"/>
                </a:solidFill>
                <a:effectLst/>
                <a:uLnTx/>
                <a:uFillTx/>
                <a:latin typeface="IBM Plex Sans" panose="020F0502020204030204" pitchFamily="34" charset="0"/>
                <a:ea typeface="+mn-ea"/>
                <a:cs typeface="+mn-cs"/>
              </a:rPr>
              <a:t> Belén Fernández Collados</a:t>
            </a:r>
          </a:p>
        </p:txBody>
      </p:sp>
      <p:sp>
        <p:nvSpPr>
          <p:cNvPr id="13" name="CuadroTexto 12">
            <a:extLst>
              <a:ext uri="{FF2B5EF4-FFF2-40B4-BE49-F238E27FC236}">
                <a16:creationId xmlns:a16="http://schemas.microsoft.com/office/drawing/2014/main" id="{E3C2F990-AF1F-77EF-0A17-B59DB386741B}"/>
              </a:ext>
            </a:extLst>
          </p:cNvPr>
          <p:cNvSpPr txBox="1"/>
          <p:nvPr/>
        </p:nvSpPr>
        <p:spPr>
          <a:xfrm>
            <a:off x="17582752" y="12579211"/>
            <a:ext cx="6477398" cy="381771"/>
          </a:xfrm>
          <a:prstGeom prst="rect">
            <a:avLst/>
          </a:prstGeom>
          <a:noFill/>
        </p:spPr>
        <p:txBody>
          <a:bodyPr wrap="square">
            <a:spAutoFit/>
          </a:bodyPr>
          <a:lstStyle/>
          <a:p>
            <a:pPr marL="0" marR="0" lvl="0" indent="0" algn="l" defTabSz="457200" rtl="0" eaLnBrk="1" fontAlgn="auto" latinLnBrk="0" hangingPunct="1">
              <a:lnSpc>
                <a:spcPts val="2370"/>
              </a:lnSpc>
              <a:spcBef>
                <a:spcPts val="600"/>
              </a:spcBef>
              <a:spcAft>
                <a:spcPts val="600"/>
              </a:spcAft>
              <a:buClrTx/>
              <a:buSzTx/>
              <a:buFontTx/>
              <a:buNone/>
              <a:tabLst/>
              <a:defRPr/>
            </a:pPr>
            <a:r>
              <a:rPr kumimoji="0" lang="es-ES" sz="1800" b="0" i="0" u="none" strike="noStrike" kern="1200" cap="none" spc="0" normalizeH="0" baseline="0" noProof="0" dirty="0">
                <a:ln>
                  <a:noFill/>
                </a:ln>
                <a:solidFill>
                  <a:srgbClr val="EEE9E2"/>
                </a:solidFill>
                <a:effectLst/>
                <a:uLnTx/>
                <a:uFillTx/>
                <a:latin typeface="IBM Plex Sans Medium" panose="020B0503050203000203" pitchFamily="34" charset="0"/>
                <a:ea typeface="+mn-ea"/>
                <a:cs typeface="+mn-cs"/>
              </a:rPr>
              <a:t>Catedrática de Derecho del Trabajo y de la Seguridad Social</a:t>
            </a:r>
          </a:p>
        </p:txBody>
      </p:sp>
      <p:sp>
        <p:nvSpPr>
          <p:cNvPr id="3" name="Rectángulo redondeado 16">
            <a:extLst>
              <a:ext uri="{FF2B5EF4-FFF2-40B4-BE49-F238E27FC236}">
                <a16:creationId xmlns:a16="http://schemas.microsoft.com/office/drawing/2014/main" id="{91787046-62C6-D2AF-13D1-FC70F0FC2A82}"/>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2701"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Imagen 4" descr="Una captura de pantalla de un celular con la imagen de una caricatura&#10;&#10;El contenido generado por IA puede ser incorrecto.">
            <a:extLst>
              <a:ext uri="{FF2B5EF4-FFF2-40B4-BE49-F238E27FC236}">
                <a16:creationId xmlns:a16="http://schemas.microsoft.com/office/drawing/2014/main" id="{83CD2AD4-672F-B063-7D95-9E182DE3457D}"/>
              </a:ext>
            </a:extLst>
          </p:cNvPr>
          <p:cNvPicPr>
            <a:picLocks noChangeAspect="1"/>
          </p:cNvPicPr>
          <p:nvPr/>
        </p:nvPicPr>
        <p:blipFill>
          <a:blip r:embed="rId4"/>
          <a:srcRect l="2158" t="10701" r="49928" b="31274"/>
          <a:stretch>
            <a:fillRect/>
          </a:stretch>
        </p:blipFill>
        <p:spPr>
          <a:xfrm>
            <a:off x="219073" y="1591043"/>
            <a:ext cx="8505827" cy="6867158"/>
          </a:xfrm>
          <a:prstGeom prst="rect">
            <a:avLst/>
          </a:prstGeom>
        </p:spPr>
      </p:pic>
    </p:spTree>
    <p:extLst>
      <p:ext uri="{BB962C8B-B14F-4D97-AF65-F5344CB8AC3E}">
        <p14:creationId xmlns:p14="http://schemas.microsoft.com/office/powerpoint/2010/main" val="26113024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FB553CBD-BBDC-3FD6-6FF1-BFD182543C5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6B8C352-E2A2-5054-C6EF-52114414CB9E}"/>
              </a:ext>
            </a:extLst>
          </p:cNvPr>
          <p:cNvSpPr>
            <a:spLocks noGrp="1"/>
          </p:cNvSpPr>
          <p:nvPr>
            <p:ph type="ctrTitle"/>
          </p:nvPr>
        </p:nvSpPr>
        <p:spPr>
          <a:xfrm>
            <a:off x="219073" y="-228601"/>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 Mano-brazo (herramientas mecánicas: martillos, neumáticos, radiales…).</a:t>
            </a:r>
            <a:br>
              <a:rPr lang="es-ES" sz="8000" spc="-300" dirty="0">
                <a:solidFill>
                  <a:srgbClr val="DED5CB"/>
                </a:solidFill>
                <a:latin typeface="IBM Plex Sans" panose="020B0503050203000203" pitchFamily="34" charset="0"/>
              </a:rPr>
            </a:br>
            <a:br>
              <a:rPr lang="es-ES" sz="1000" spc="-300" dirty="0">
                <a:solidFill>
                  <a:srgbClr val="DED5CB"/>
                </a:solidFill>
                <a:latin typeface="IBM Plex Sans" panose="020B0503050203000203" pitchFamily="34" charset="0"/>
              </a:rPr>
            </a:br>
            <a:r>
              <a:rPr lang="es-ES" sz="8000" u="sng" spc="-300" dirty="0">
                <a:solidFill>
                  <a:srgbClr val="DED5CB"/>
                </a:solidFill>
                <a:latin typeface="IBM Plex Sans" panose="020B0503050203000203" pitchFamily="34" charset="0"/>
              </a:rPr>
              <a:t>Efectos:</a:t>
            </a:r>
            <a:r>
              <a:rPr lang="es-ES" sz="8000" spc="-300" dirty="0">
                <a:solidFill>
                  <a:srgbClr val="DED5CB"/>
                </a:solidFill>
                <a:latin typeface="IBM Plex Sans" panose="020B0503050203000203" pitchFamily="34" charset="0"/>
              </a:rPr>
              <a:t> trastornos vasculares (fenómeno del dedo blanco), neuropatías, artropatías. </a:t>
            </a:r>
            <a:br>
              <a:rPr lang="es-ES" sz="8000" spc="-300" dirty="0">
                <a:solidFill>
                  <a:srgbClr val="DED5CB"/>
                </a:solidFill>
                <a:latin typeface="IBM Plex Sans" panose="020B0503050203000203" pitchFamily="34" charset="0"/>
              </a:rPr>
            </a:br>
            <a:r>
              <a:rPr lang="es-ES" sz="8000" b="1" spc="-300" dirty="0">
                <a:solidFill>
                  <a:srgbClr val="DED5CB"/>
                </a:solidFill>
                <a:latin typeface="IBM Plex Sans" panose="020B0503050203000203" pitchFamily="34" charset="0"/>
              </a:rPr>
              <a:t>6. Manejo habitual de herramientas </a:t>
            </a:r>
            <a:br>
              <a:rPr lang="es-ES" sz="8000" b="1" spc="-300" dirty="0">
                <a:solidFill>
                  <a:srgbClr val="DED5CB"/>
                </a:solidFill>
                <a:latin typeface="IBM Plex Sans" panose="020B0503050203000203" pitchFamily="34" charset="0"/>
              </a:rPr>
            </a:br>
            <a:r>
              <a:rPr lang="es-ES" sz="8000" b="1" spc="-300" dirty="0">
                <a:solidFill>
                  <a:srgbClr val="DED5CB"/>
                </a:solidFill>
                <a:latin typeface="IBM Plex Sans" panose="020B0503050203000203" pitchFamily="34" charset="0"/>
              </a:rPr>
              <a:t>manuales</a:t>
            </a:r>
            <a:r>
              <a:rPr lang="es-ES" sz="8000" spc="-300" dirty="0">
                <a:solidFill>
                  <a:srgbClr val="DED5CB"/>
                </a:solidFill>
                <a:latin typeface="IBM Plex Sans" panose="020B0503050203000203" pitchFamily="34" charset="0"/>
              </a:rPr>
              <a:t>. Incluye lesiones </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musculoesqueléticas causadas </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por la repetición, posturas forzadas, </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vibraciones y sobreesfuerzos</a:t>
            </a:r>
            <a:br>
              <a:rPr lang="es-ES" sz="8000" spc="-300" dirty="0">
                <a:solidFill>
                  <a:srgbClr val="DED5CB"/>
                </a:solidFill>
                <a:latin typeface="IBM Plex Sans" panose="020B0503050203000203" pitchFamily="34" charset="0"/>
              </a:rPr>
            </a:br>
            <a:endParaRPr lang="es-ES" sz="80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B340D014-9214-A917-02FA-DDA595D7EF84}"/>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941BDFB6-728D-7D90-57C3-E4599056CE62}"/>
              </a:ext>
            </a:extLst>
          </p:cNvPr>
          <p:cNvSpPr txBox="1"/>
          <p:nvPr/>
        </p:nvSpPr>
        <p:spPr>
          <a:xfrm>
            <a:off x="19464338" y="12020550"/>
            <a:ext cx="324326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err="1">
                <a:ln>
                  <a:noFill/>
                </a:ln>
                <a:solidFill>
                  <a:srgbClr val="F42100"/>
                </a:solidFill>
                <a:effectLst/>
                <a:uLnTx/>
                <a:uFillTx/>
                <a:latin typeface="IBM Plex Sans" panose="020F0502020204030204" pitchFamily="34" charset="0"/>
                <a:ea typeface="+mn-ea"/>
                <a:cs typeface="+mn-cs"/>
              </a:rPr>
              <a:t>Mª</a:t>
            </a:r>
            <a:r>
              <a:rPr kumimoji="0" lang="es-ES" sz="1800" b="0" i="0" u="none" strike="noStrike" kern="1200" cap="none" spc="0" normalizeH="0" baseline="0" noProof="0" dirty="0">
                <a:ln>
                  <a:noFill/>
                </a:ln>
                <a:solidFill>
                  <a:srgbClr val="F42100"/>
                </a:solidFill>
                <a:effectLst/>
                <a:uLnTx/>
                <a:uFillTx/>
                <a:latin typeface="IBM Plex Sans" panose="020F0502020204030204" pitchFamily="34" charset="0"/>
                <a:ea typeface="+mn-ea"/>
                <a:cs typeface="+mn-cs"/>
              </a:rPr>
              <a:t> Belén Fernández Collados</a:t>
            </a:r>
          </a:p>
        </p:txBody>
      </p:sp>
      <p:sp>
        <p:nvSpPr>
          <p:cNvPr id="13" name="CuadroTexto 12">
            <a:extLst>
              <a:ext uri="{FF2B5EF4-FFF2-40B4-BE49-F238E27FC236}">
                <a16:creationId xmlns:a16="http://schemas.microsoft.com/office/drawing/2014/main" id="{94258755-7ED3-3628-2396-3538FD3A986B}"/>
              </a:ext>
            </a:extLst>
          </p:cNvPr>
          <p:cNvSpPr txBox="1"/>
          <p:nvPr/>
        </p:nvSpPr>
        <p:spPr>
          <a:xfrm>
            <a:off x="17582752" y="12579211"/>
            <a:ext cx="6477398" cy="381771"/>
          </a:xfrm>
          <a:prstGeom prst="rect">
            <a:avLst/>
          </a:prstGeom>
          <a:noFill/>
        </p:spPr>
        <p:txBody>
          <a:bodyPr wrap="square">
            <a:spAutoFit/>
          </a:bodyPr>
          <a:lstStyle/>
          <a:p>
            <a:pPr marL="0" marR="0" lvl="0" indent="0" algn="l" defTabSz="457200" rtl="0" eaLnBrk="1" fontAlgn="auto" latinLnBrk="0" hangingPunct="1">
              <a:lnSpc>
                <a:spcPts val="2370"/>
              </a:lnSpc>
              <a:spcBef>
                <a:spcPts val="600"/>
              </a:spcBef>
              <a:spcAft>
                <a:spcPts val="600"/>
              </a:spcAft>
              <a:buClrTx/>
              <a:buSzTx/>
              <a:buFontTx/>
              <a:buNone/>
              <a:tabLst/>
              <a:defRPr/>
            </a:pPr>
            <a:r>
              <a:rPr kumimoji="0" lang="es-ES" sz="1800" b="0" i="0" u="none" strike="noStrike" kern="1200" cap="none" spc="0" normalizeH="0" baseline="0" noProof="0" dirty="0">
                <a:ln>
                  <a:noFill/>
                </a:ln>
                <a:solidFill>
                  <a:srgbClr val="EEE9E2"/>
                </a:solidFill>
                <a:effectLst/>
                <a:uLnTx/>
                <a:uFillTx/>
                <a:latin typeface="IBM Plex Sans Medium" panose="020B0503050203000203" pitchFamily="34" charset="0"/>
                <a:ea typeface="+mn-ea"/>
                <a:cs typeface="+mn-cs"/>
              </a:rPr>
              <a:t>Catedrática de Derecho del Trabajo y de la Seguridad Social</a:t>
            </a:r>
          </a:p>
        </p:txBody>
      </p:sp>
      <p:sp>
        <p:nvSpPr>
          <p:cNvPr id="3" name="Rectángulo redondeado 16">
            <a:extLst>
              <a:ext uri="{FF2B5EF4-FFF2-40B4-BE49-F238E27FC236}">
                <a16:creationId xmlns:a16="http://schemas.microsoft.com/office/drawing/2014/main" id="{5F6F08E7-404A-3F55-517D-1C84D9AB4CBA}"/>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2701"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descr="Una captura de pantalla de un celular con la imagen de una caricatura&#10;&#10;El contenido generado por IA puede ser incorrecto.">
            <a:extLst>
              <a:ext uri="{FF2B5EF4-FFF2-40B4-BE49-F238E27FC236}">
                <a16:creationId xmlns:a16="http://schemas.microsoft.com/office/drawing/2014/main" id="{D0CEB84D-41E6-67E6-4BE9-D9FAF907A740}"/>
              </a:ext>
            </a:extLst>
          </p:cNvPr>
          <p:cNvPicPr>
            <a:picLocks noChangeAspect="1"/>
          </p:cNvPicPr>
          <p:nvPr/>
        </p:nvPicPr>
        <p:blipFill>
          <a:blip r:embed="rId4"/>
          <a:srcRect l="52086" t="10702" r="7982" b="23215"/>
          <a:stretch>
            <a:fillRect/>
          </a:stretch>
        </p:blipFill>
        <p:spPr>
          <a:xfrm>
            <a:off x="17249567" y="4020636"/>
            <a:ext cx="6520071" cy="7193349"/>
          </a:xfrm>
          <a:prstGeom prst="rect">
            <a:avLst/>
          </a:prstGeom>
        </p:spPr>
      </p:pic>
    </p:spTree>
    <p:extLst>
      <p:ext uri="{BB962C8B-B14F-4D97-AF65-F5344CB8AC3E}">
        <p14:creationId xmlns:p14="http://schemas.microsoft.com/office/powerpoint/2010/main" val="31587972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476196F3-C04D-4978-5698-90F7237F73B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AFE3122-A77F-17B1-313F-30B685F89ACA}"/>
              </a:ext>
            </a:extLst>
          </p:cNvPr>
          <p:cNvSpPr>
            <a:spLocks noGrp="1"/>
          </p:cNvSpPr>
          <p:nvPr>
            <p:ph type="ctrTitle"/>
          </p:nvPr>
        </p:nvSpPr>
        <p:spPr>
          <a:xfrm>
            <a:off x="103188" y="-361952"/>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r>
              <a:rPr lang="es-ES" sz="8000" b="1" spc="-300" dirty="0">
                <a:solidFill>
                  <a:srgbClr val="DED5CB"/>
                </a:solidFill>
                <a:latin typeface="IBM Plex Sans" panose="020B0503050203000203" pitchFamily="34" charset="0"/>
              </a:rPr>
              <a:t>7. Utilización de equipos de trabajo. </a:t>
            </a:r>
            <a:r>
              <a:rPr lang="es-ES" sz="8000" spc="-300" dirty="0">
                <a:solidFill>
                  <a:srgbClr val="DED5CB"/>
                </a:solidFill>
                <a:latin typeface="IBM Plex Sans" panose="020B0503050203000203" pitchFamily="34" charset="0"/>
              </a:rPr>
              <a:t>Diseño deficiente del puesto (alcances, alturas, espacio insuficiente). Elementos fuera de zona óptima, planos de trabajo demasiado altos/bajos.</a:t>
            </a:r>
            <a:br>
              <a:rPr lang="es-ES" sz="8000" spc="-300" dirty="0">
                <a:solidFill>
                  <a:srgbClr val="DED5CB"/>
                </a:solidFill>
                <a:latin typeface="IBM Plex Sans" panose="020B0503050203000203" pitchFamily="34" charset="0"/>
              </a:rPr>
            </a:br>
            <a:r>
              <a:rPr lang="es-ES" sz="8000" u="sng" spc="-300" dirty="0">
                <a:solidFill>
                  <a:srgbClr val="DED5CB"/>
                </a:solidFill>
                <a:latin typeface="IBM Plex Sans" panose="020B0503050203000203" pitchFamily="34" charset="0"/>
              </a:rPr>
              <a:t>Efectos:</a:t>
            </a:r>
            <a:r>
              <a:rPr lang="es-ES" sz="8000" spc="-300" dirty="0">
                <a:solidFill>
                  <a:srgbClr val="DED5CB"/>
                </a:solidFill>
                <a:latin typeface="IBM Plex Sans" panose="020B0503050203000203" pitchFamily="34" charset="0"/>
              </a:rPr>
              <a:t> compensaciones posturales, elevación de hombros, flexión dorsal/cervical…</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 RD 1215/1997, por el que se establecen las disposiciones mínimas de seguridad y salud para la utilización por los trabajadores de los </a:t>
            </a:r>
            <a:r>
              <a:rPr lang="es-ES" sz="8000" b="1" spc="-300" dirty="0">
                <a:solidFill>
                  <a:srgbClr val="FF0000"/>
                </a:solidFill>
                <a:latin typeface="IBM Plex Sans" panose="020B0503050203000203" pitchFamily="34" charset="0"/>
              </a:rPr>
              <a:t>equipos de trabajo</a:t>
            </a:r>
            <a:endParaRPr lang="es-ES" sz="80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EFAFD4B1-267D-45B4-A020-259CBB1D2341}"/>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A0A53BC3-1E8B-2324-92EA-711A9ED90976}"/>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8A09BD2D-6DFD-6141-23A8-EA2FB0099646}"/>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A99BA15D-C252-E7F3-92CB-0F97D6619380}"/>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spTree>
    <p:extLst>
      <p:ext uri="{BB962C8B-B14F-4D97-AF65-F5344CB8AC3E}">
        <p14:creationId xmlns:p14="http://schemas.microsoft.com/office/powerpoint/2010/main" val="28188121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CD7671F4-B78C-6D88-1E79-FEC2724F042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27B1195-6847-1FA1-D812-9564733E6ADB}"/>
              </a:ext>
            </a:extLst>
          </p:cNvPr>
          <p:cNvSpPr>
            <a:spLocks noGrp="1"/>
          </p:cNvSpPr>
          <p:nvPr>
            <p:ph type="ctrTitle"/>
          </p:nvPr>
        </p:nvSpPr>
        <p:spPr>
          <a:xfrm>
            <a:off x="103188" y="-361952"/>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r>
              <a:rPr lang="es-ES" sz="8000" b="1" spc="-300" dirty="0">
                <a:solidFill>
                  <a:srgbClr val="DED5CB"/>
                </a:solidFill>
                <a:latin typeface="IBM Plex Sans" panose="020B0503050203000203" pitchFamily="34" charset="0"/>
              </a:rPr>
              <a:t>8. Utilización de TIC:</a:t>
            </a:r>
            <a:br>
              <a:rPr lang="es-ES" sz="8000" b="1"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 RD 488/1997, sobre disposiciones mínimas de seguridad y salud relativas al trabajo con equipos que incluyen </a:t>
            </a:r>
            <a:r>
              <a:rPr lang="es-ES" sz="8000" b="1" spc="-300" dirty="0">
                <a:solidFill>
                  <a:srgbClr val="FF0000"/>
                </a:solidFill>
                <a:latin typeface="IBM Plex Sans" panose="020B0503050203000203" pitchFamily="34" charset="0"/>
              </a:rPr>
              <a:t>pantallas de visualización</a:t>
            </a:r>
            <a:br>
              <a:rPr lang="es-ES" sz="8000" spc="-300" dirty="0">
                <a:solidFill>
                  <a:srgbClr val="DED5CB"/>
                </a:solidFill>
                <a:latin typeface="IBM Plex Sans" panose="020B0503050203000203" pitchFamily="34" charset="0"/>
              </a:rPr>
            </a:br>
            <a:r>
              <a:rPr lang="es-ES" sz="8000" b="1" spc="-300" dirty="0">
                <a:solidFill>
                  <a:srgbClr val="DED5CB"/>
                </a:solidFill>
                <a:latin typeface="IBM Plex Sans" panose="020B0503050203000203" pitchFamily="34" charset="0"/>
              </a:rPr>
              <a:t>*</a:t>
            </a:r>
            <a:r>
              <a:rPr lang="es-ES" sz="8000" b="1" kern="1200" spc="-300" dirty="0">
                <a:solidFill>
                  <a:srgbClr val="DED5CB"/>
                </a:solidFill>
                <a:effectLst/>
                <a:latin typeface="IBM Plex Sans" panose="020B0503050203000203" pitchFamily="34" charset="0"/>
                <a:ea typeface="+mj-ea"/>
                <a:cs typeface="+mj-cs"/>
              </a:rPr>
              <a:t>Fatiga visual: </a:t>
            </a:r>
            <a:r>
              <a:rPr lang="es-ES" sz="8000" kern="1200" spc="-300" dirty="0">
                <a:solidFill>
                  <a:srgbClr val="DED5CB"/>
                </a:solidFill>
                <a:effectLst/>
                <a:latin typeface="IBM Plex Sans" panose="020B0503050203000203" pitchFamily="34" charset="0"/>
                <a:ea typeface="+mj-ea"/>
                <a:cs typeface="+mj-cs"/>
              </a:rPr>
              <a:t>deslumbramientos, reflejos, </a:t>
            </a:r>
            <a:br>
              <a:rPr lang="es-ES" sz="8000" kern="1200" spc="-300" dirty="0">
                <a:solidFill>
                  <a:srgbClr val="DED5CB"/>
                </a:solidFill>
                <a:effectLst/>
                <a:latin typeface="IBM Plex Sans" panose="020B0503050203000203" pitchFamily="34" charset="0"/>
                <a:ea typeface="+mj-ea"/>
                <a:cs typeface="+mj-cs"/>
              </a:rPr>
            </a:br>
            <a:r>
              <a:rPr lang="es-ES" sz="8000" kern="1200" spc="-300" dirty="0">
                <a:solidFill>
                  <a:srgbClr val="DED5CB"/>
                </a:solidFill>
                <a:effectLst/>
                <a:latin typeface="IBM Plex Sans" panose="020B0503050203000203" pitchFamily="34" charset="0"/>
                <a:ea typeface="+mj-ea"/>
                <a:cs typeface="+mj-cs"/>
              </a:rPr>
              <a:t>contraste/ brillo inadecuado, </a:t>
            </a:r>
            <a:br>
              <a:rPr lang="es-ES" sz="8000" kern="1200" spc="-300" dirty="0">
                <a:solidFill>
                  <a:srgbClr val="DED5CB"/>
                </a:solidFill>
                <a:effectLst/>
                <a:latin typeface="IBM Plex Sans" panose="020B0503050203000203" pitchFamily="34" charset="0"/>
                <a:ea typeface="+mj-ea"/>
                <a:cs typeface="+mj-cs"/>
              </a:rPr>
            </a:br>
            <a:r>
              <a:rPr lang="es-ES" sz="8000" kern="1200" spc="-300" dirty="0">
                <a:solidFill>
                  <a:srgbClr val="DED5CB"/>
                </a:solidFill>
                <a:effectLst/>
                <a:latin typeface="IBM Plex Sans" panose="020B0503050203000203" pitchFamily="34" charset="0"/>
                <a:ea typeface="+mj-ea"/>
                <a:cs typeface="+mj-cs"/>
              </a:rPr>
              <a:t>distancia/ángulo de visión.</a:t>
            </a:r>
            <a:br>
              <a:rPr lang="es-ES" sz="8000" kern="1200" spc="-300" dirty="0">
                <a:solidFill>
                  <a:srgbClr val="DED5CB"/>
                </a:solidFill>
                <a:effectLst/>
                <a:latin typeface="IBM Plex Sans" panose="020B0503050203000203" pitchFamily="34" charset="0"/>
                <a:ea typeface="+mj-ea"/>
                <a:cs typeface="+mj-cs"/>
              </a:rPr>
            </a:br>
            <a:br>
              <a:rPr lang="es-ES" sz="8000" spc="-300" dirty="0">
                <a:solidFill>
                  <a:srgbClr val="DED5CB"/>
                </a:solidFill>
                <a:latin typeface="IBM Plex Sans" panose="020B0503050203000203" pitchFamily="34" charset="0"/>
              </a:rPr>
            </a:br>
            <a:endParaRPr lang="es-ES" sz="80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C104954E-559C-15C3-95C7-C62EC25A6DD9}"/>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C9045A96-6C97-7971-8FCB-66D57EF703A1}"/>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C7E696F4-575C-0394-4D99-E06E6D12AE78}"/>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3C0693CE-7360-5F68-5B42-94AD3F785BE4}"/>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pic>
        <p:nvPicPr>
          <p:cNvPr id="4" name="Imagen 3" descr="Interfaz de usuario gráfica, Aplicación&#10;&#10;El contenido generado por IA puede ser incorrecto.">
            <a:extLst>
              <a:ext uri="{FF2B5EF4-FFF2-40B4-BE49-F238E27FC236}">
                <a16:creationId xmlns:a16="http://schemas.microsoft.com/office/drawing/2014/main" id="{9E1577EC-DDAB-7AE1-92A4-7E0CD9297C91}"/>
              </a:ext>
            </a:extLst>
          </p:cNvPr>
          <p:cNvPicPr>
            <a:picLocks noChangeAspect="1"/>
          </p:cNvPicPr>
          <p:nvPr/>
        </p:nvPicPr>
        <p:blipFill>
          <a:blip r:embed="rId4"/>
          <a:srcRect l="1122" t="22427" r="73152" b="16359"/>
          <a:stretch>
            <a:fillRect/>
          </a:stretch>
        </p:blipFill>
        <p:spPr>
          <a:xfrm>
            <a:off x="12502154" y="6402725"/>
            <a:ext cx="4147546" cy="6579026"/>
          </a:xfrm>
          <a:prstGeom prst="rect">
            <a:avLst/>
          </a:prstGeom>
        </p:spPr>
      </p:pic>
      <p:pic>
        <p:nvPicPr>
          <p:cNvPr id="5" name="Imagen 4" descr="Interfaz de usuario gráfica, Aplicación&#10;&#10;El contenido generado por IA puede ser incorrecto.">
            <a:extLst>
              <a:ext uri="{FF2B5EF4-FFF2-40B4-BE49-F238E27FC236}">
                <a16:creationId xmlns:a16="http://schemas.microsoft.com/office/drawing/2014/main" id="{7CEA9B40-0577-2776-71F7-2A0170B74D68}"/>
              </a:ext>
            </a:extLst>
          </p:cNvPr>
          <p:cNvPicPr>
            <a:picLocks noChangeAspect="1"/>
          </p:cNvPicPr>
          <p:nvPr/>
        </p:nvPicPr>
        <p:blipFill>
          <a:blip r:embed="rId4"/>
          <a:srcRect l="70520" t="20312" r="2730" b="3398"/>
          <a:stretch>
            <a:fillRect/>
          </a:stretch>
        </p:blipFill>
        <p:spPr>
          <a:xfrm>
            <a:off x="19725670" y="3826414"/>
            <a:ext cx="4147545" cy="7885518"/>
          </a:xfrm>
          <a:prstGeom prst="rect">
            <a:avLst/>
          </a:prstGeom>
        </p:spPr>
      </p:pic>
    </p:spTree>
    <p:extLst>
      <p:ext uri="{BB962C8B-B14F-4D97-AF65-F5344CB8AC3E}">
        <p14:creationId xmlns:p14="http://schemas.microsoft.com/office/powerpoint/2010/main" val="38540518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AFFE9AB4-B6EE-3FF9-0BC5-989949D8C27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C19AA69-5E37-807E-0B07-C49A48B8857B}"/>
              </a:ext>
            </a:extLst>
          </p:cNvPr>
          <p:cNvSpPr>
            <a:spLocks noGrp="1"/>
          </p:cNvSpPr>
          <p:nvPr>
            <p:ph type="ctrTitle"/>
          </p:nvPr>
        </p:nvSpPr>
        <p:spPr>
          <a:xfrm>
            <a:off x="103188" y="-361952"/>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br>
              <a:rPr lang="es-ES" sz="24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RD 486/1997, por el que se establecen las disposiciones mínimas de seguridad y salud en los </a:t>
            </a:r>
            <a:r>
              <a:rPr lang="es-ES" sz="8000" b="1" spc="-300" dirty="0">
                <a:solidFill>
                  <a:srgbClr val="FF0000"/>
                </a:solidFill>
                <a:latin typeface="IBM Plex Sans" panose="020B0503050203000203" pitchFamily="34" charset="0"/>
              </a:rPr>
              <a:t>lugares de trabajo</a:t>
            </a:r>
            <a:br>
              <a:rPr lang="es-ES" sz="80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r>
              <a:rPr lang="es-ES" sz="8000" b="1" spc="-300" dirty="0">
                <a:solidFill>
                  <a:srgbClr val="DED5CB"/>
                </a:solidFill>
                <a:latin typeface="IBM Plex Sans" panose="020B0503050203000203" pitchFamily="34" charset="0"/>
              </a:rPr>
              <a:t>*Condiciones ambientales inadecuadas</a:t>
            </a:r>
            <a:r>
              <a:rPr lang="es-ES" sz="8000" spc="-300" dirty="0">
                <a:solidFill>
                  <a:srgbClr val="DED5CB"/>
                </a:solidFill>
                <a:latin typeface="IBM Plex Sans" panose="020B0503050203000203" pitchFamily="34" charset="0"/>
              </a:rPr>
              <a:t>:</a:t>
            </a:r>
            <a:r>
              <a:rPr lang="es-ES" sz="8000" b="1" spc="-300" dirty="0">
                <a:solidFill>
                  <a:srgbClr val="DED5CB"/>
                </a:solidFill>
                <a:latin typeface="IBM Plex Sans" panose="020B0503050203000203" pitchFamily="34" charset="0"/>
              </a:rPr>
              <a:t> </a:t>
            </a:r>
            <a:r>
              <a:rPr lang="es-ES" sz="8000" spc="-300" dirty="0">
                <a:solidFill>
                  <a:srgbClr val="DED5CB"/>
                </a:solidFill>
                <a:latin typeface="IBM Plex Sans" panose="020B0503050203000203" pitchFamily="34" charset="0"/>
              </a:rPr>
              <a:t>iluminación, ruido de equipos, calor desprendido, microclima.</a:t>
            </a:r>
            <a:br>
              <a:rPr lang="es-ES" sz="8000" spc="-300" dirty="0">
                <a:solidFill>
                  <a:srgbClr val="DED5CB"/>
                </a:solidFill>
                <a:latin typeface="IBM Plex Sans" panose="020B0503050203000203" pitchFamily="34" charset="0"/>
              </a:rPr>
            </a:br>
            <a:br>
              <a:rPr lang="es-ES" sz="2000" spc="-300" dirty="0">
                <a:solidFill>
                  <a:srgbClr val="DED5CB"/>
                </a:solidFill>
                <a:latin typeface="IBM Plex Sans" panose="020B0503050203000203" pitchFamily="34" charset="0"/>
              </a:rPr>
            </a:br>
            <a:r>
              <a:rPr lang="es-ES" sz="8000" u="sng" spc="-300" dirty="0">
                <a:solidFill>
                  <a:srgbClr val="DED5CB"/>
                </a:solidFill>
                <a:latin typeface="IBM Plex Sans" panose="020B0503050203000203" pitchFamily="34" charset="0"/>
              </a:rPr>
              <a:t>Efectos:</a:t>
            </a:r>
            <a:r>
              <a:rPr lang="es-ES" sz="8000" spc="-300" dirty="0">
                <a:solidFill>
                  <a:srgbClr val="DED5CB"/>
                </a:solidFill>
                <a:latin typeface="IBM Plex Sans" panose="020B0503050203000203" pitchFamily="34" charset="0"/>
              </a:rPr>
              <a:t> inclinación de tronco/cabeza, tensión muscular, fatiga visual que retroalimenta malas posturas.</a:t>
            </a:r>
            <a:br>
              <a:rPr lang="es-ES" sz="80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endParaRPr lang="es-ES" sz="80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78537B38-22E0-0A75-7C90-A3608EFEE73F}"/>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C33E5D00-A091-53E8-8F6F-CDCF9D31FE50}"/>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A3D4816A-799E-D6BC-359E-058FB9D5E5F3}"/>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C4EDB14C-423B-FC0C-BA25-B550562EA78D}"/>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spTree>
    <p:extLst>
      <p:ext uri="{BB962C8B-B14F-4D97-AF65-F5344CB8AC3E}">
        <p14:creationId xmlns:p14="http://schemas.microsoft.com/office/powerpoint/2010/main" val="25623059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D2F6AD16-9962-90FB-208C-5685C0D7EDE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F0A0A76-03BB-33D0-47DC-F0A0599EBF32}"/>
              </a:ext>
            </a:extLst>
          </p:cNvPr>
          <p:cNvSpPr>
            <a:spLocks noGrp="1"/>
          </p:cNvSpPr>
          <p:nvPr>
            <p:ph type="ctrTitle"/>
          </p:nvPr>
        </p:nvSpPr>
        <p:spPr>
          <a:xfrm>
            <a:off x="103188" y="-361952"/>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br>
              <a:rPr lang="es-ES" sz="24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endParaRPr lang="es-ES" sz="80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C6B4E659-7291-BF09-5F74-018C8AE0C132}"/>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E2BFE1A2-B2AF-74A0-A331-BAF4CB327C57}"/>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F4DDBEE2-C419-A05F-032E-0E05202DC7A4}"/>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37D8A256-8BC6-CA04-D9F6-29C91A736D95}"/>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pic>
        <p:nvPicPr>
          <p:cNvPr id="7" name="Imagen 6" descr="Interfaz de usuario gráfica, Aplicación&#10;&#10;El contenido generado por IA puede ser incorrecto.">
            <a:extLst>
              <a:ext uri="{FF2B5EF4-FFF2-40B4-BE49-F238E27FC236}">
                <a16:creationId xmlns:a16="http://schemas.microsoft.com/office/drawing/2014/main" id="{FB1A7010-1FDB-5326-F34E-1E174EF124D3}"/>
              </a:ext>
            </a:extLst>
          </p:cNvPr>
          <p:cNvPicPr>
            <a:picLocks noChangeAspect="1"/>
          </p:cNvPicPr>
          <p:nvPr/>
        </p:nvPicPr>
        <p:blipFill>
          <a:blip r:embed="rId4"/>
          <a:srcRect t="16992" r="287" b="4092"/>
          <a:stretch>
            <a:fillRect/>
          </a:stretch>
        </p:blipFill>
        <p:spPr>
          <a:xfrm>
            <a:off x="230249" y="247650"/>
            <a:ext cx="14112253" cy="7445927"/>
          </a:xfrm>
          <a:prstGeom prst="rect">
            <a:avLst/>
          </a:prstGeom>
        </p:spPr>
      </p:pic>
      <p:pic>
        <p:nvPicPr>
          <p:cNvPr id="4" name="Imagen 3" descr="Interfaz de usuario gráfica, Aplicación&#10;&#10;El contenido generado por IA puede ser incorrecto.">
            <a:extLst>
              <a:ext uri="{FF2B5EF4-FFF2-40B4-BE49-F238E27FC236}">
                <a16:creationId xmlns:a16="http://schemas.microsoft.com/office/drawing/2014/main" id="{95497EE6-A67C-2FB5-C0D8-0F572592D5C7}"/>
              </a:ext>
            </a:extLst>
          </p:cNvPr>
          <p:cNvPicPr>
            <a:picLocks noChangeAspect="1"/>
          </p:cNvPicPr>
          <p:nvPr/>
        </p:nvPicPr>
        <p:blipFill>
          <a:blip r:embed="rId5"/>
          <a:srcRect t="20312" r="2729" b="3398"/>
          <a:stretch>
            <a:fillRect/>
          </a:stretch>
        </p:blipFill>
        <p:spPr>
          <a:xfrm>
            <a:off x="14001751" y="5906726"/>
            <a:ext cx="10150414" cy="5307259"/>
          </a:xfrm>
          <a:prstGeom prst="rect">
            <a:avLst/>
          </a:prstGeom>
        </p:spPr>
      </p:pic>
    </p:spTree>
    <p:extLst>
      <p:ext uri="{BB962C8B-B14F-4D97-AF65-F5344CB8AC3E}">
        <p14:creationId xmlns:p14="http://schemas.microsoft.com/office/powerpoint/2010/main" val="33248025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FB6423C6-2F44-5971-0292-4EE3AC18DE8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0BD9F13-6E84-D590-3A04-618DF4FC84D1}"/>
              </a:ext>
            </a:extLst>
          </p:cNvPr>
          <p:cNvSpPr>
            <a:spLocks noGrp="1"/>
          </p:cNvSpPr>
          <p:nvPr>
            <p:ph type="ctrTitle"/>
          </p:nvPr>
        </p:nvSpPr>
        <p:spPr>
          <a:xfrm>
            <a:off x="219073" y="-228601"/>
            <a:ext cx="24163339" cy="14097001"/>
          </a:xfrm>
        </p:spPr>
        <p:txBody>
          <a:bodyPr anchor="t" anchorCtr="0">
            <a:noAutofit/>
          </a:bodyPr>
          <a:lstStyle/>
          <a:p>
            <a:pPr>
              <a:lnSpc>
                <a:spcPct val="100000"/>
              </a:lnSpc>
              <a:spcAft>
                <a:spcPts val="600"/>
              </a:spcAft>
            </a:pPr>
            <a:br>
              <a:rPr lang="es-ES" sz="24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r>
              <a:rPr lang="es-ES" sz="9000" b="1" spc="-300" dirty="0">
                <a:solidFill>
                  <a:srgbClr val="DED5CB"/>
                </a:solidFill>
                <a:latin typeface="IBM Plex Sans" panose="020B0503050203000203" pitchFamily="34" charset="0"/>
              </a:rPr>
              <a:t>3. Metodología de identificación y evaluación</a:t>
            </a:r>
            <a:br>
              <a:rPr lang="es-ES" sz="9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000" b="1"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endParaRPr lang="es-ES" sz="92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05509495-1F46-5409-0DC3-4A1AB423B111}"/>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DDF4E39A-EFA5-50BA-E9C0-3C1F5548ED7E}"/>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363B6970-3BBB-CE39-9AAD-8DCD84C0EED5}"/>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493983DD-5F49-EF48-6668-D7F6A417332B}"/>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spTree>
    <p:extLst>
      <p:ext uri="{BB962C8B-B14F-4D97-AF65-F5344CB8AC3E}">
        <p14:creationId xmlns:p14="http://schemas.microsoft.com/office/powerpoint/2010/main" val="4004322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67E40A56-EFE6-D549-807F-511DA67B10C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44540B5-E064-AB5D-B277-ADCA8E6CBAF2}"/>
              </a:ext>
            </a:extLst>
          </p:cNvPr>
          <p:cNvSpPr>
            <a:spLocks noGrp="1"/>
          </p:cNvSpPr>
          <p:nvPr>
            <p:ph type="ctrTitle"/>
          </p:nvPr>
        </p:nvSpPr>
        <p:spPr>
          <a:xfrm>
            <a:off x="219073" y="-228601"/>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br>
              <a:rPr lang="es-ES" sz="24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Protocolo de actuación y guía Técnica de actuación inspectora en factores ergonómicos (MTE e INSST)</a:t>
            </a:r>
            <a:br>
              <a:rPr lang="es-ES" sz="8000" spc="-300" dirty="0">
                <a:solidFill>
                  <a:srgbClr val="DED5CB"/>
                </a:solidFill>
                <a:latin typeface="IBM Plex Sans" panose="020B0503050203000203" pitchFamily="34" charset="0"/>
              </a:rPr>
            </a:br>
            <a:r>
              <a:rPr lang="es-ES" sz="8000" b="1" spc="-300" dirty="0">
                <a:solidFill>
                  <a:srgbClr val="DED5CB"/>
                </a:solidFill>
                <a:latin typeface="IBM Plex Sans" panose="020B0503050203000203" pitchFamily="34" charset="0"/>
              </a:rPr>
              <a:t>Principios rectores </a:t>
            </a:r>
            <a:br>
              <a:rPr lang="es-ES" sz="8000" b="1"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 Integralidad</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 Anticipación</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 Participación</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 Trazabilidad</a:t>
            </a:r>
            <a:br>
              <a:rPr lang="es-ES" sz="80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br>
              <a:rPr lang="es-ES" sz="9000" b="1"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endParaRPr lang="es-ES" sz="92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0DFBC8C3-6E86-B893-8DF5-49CF02505F40}"/>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718333AC-153D-9F55-B8D7-1E6C39F0C250}"/>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F66F5B08-69FB-A356-F393-FA655649FC1E}"/>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B6EF169E-8B4B-5807-CB32-67E8B6EED085}"/>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spTree>
    <p:extLst>
      <p:ext uri="{BB962C8B-B14F-4D97-AF65-F5344CB8AC3E}">
        <p14:creationId xmlns:p14="http://schemas.microsoft.com/office/powerpoint/2010/main" val="3878330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541DDE30-6347-7BFD-B3C9-31F7FCA5D1C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2EA7B5D-BCC7-1031-7A82-02CEA863F5C7}"/>
              </a:ext>
            </a:extLst>
          </p:cNvPr>
          <p:cNvSpPr>
            <a:spLocks noGrp="1"/>
          </p:cNvSpPr>
          <p:nvPr>
            <p:ph type="ctrTitle"/>
          </p:nvPr>
        </p:nvSpPr>
        <p:spPr>
          <a:xfrm>
            <a:off x="277814" y="0"/>
            <a:ext cx="24677686" cy="3267608"/>
          </a:xfrm>
        </p:spPr>
        <p:txBody>
          <a:bodyPr anchor="t" anchorCtr="0">
            <a:noAutofit/>
          </a:bodyPr>
          <a:lstStyle/>
          <a:p>
            <a:pPr>
              <a:lnSpc>
                <a:spcPct val="100000"/>
              </a:lnSpc>
              <a:spcAft>
                <a:spcPts val="600"/>
              </a:spcAft>
            </a:pPr>
            <a:r>
              <a:rPr lang="es-ES" sz="7200" b="1" dirty="0">
                <a:solidFill>
                  <a:srgbClr val="FF0000"/>
                </a:solidFill>
                <a:latin typeface="IBM Plex Sans" panose="020B0503050203000203" pitchFamily="34" charset="0"/>
              </a:rPr>
              <a:t>La prevención de riesgos laborales ante la transición ecológica y digital y los desafíos económicos, demográfico y de género</a:t>
            </a:r>
            <a:br>
              <a:rPr lang="es-ES" sz="7200" b="1" spc="-300" dirty="0">
                <a:solidFill>
                  <a:srgbClr val="DED5CB"/>
                </a:solidFill>
                <a:latin typeface="IBM Plex Sans" panose="020B0503050203000203" pitchFamily="34" charset="0"/>
              </a:rPr>
            </a:br>
            <a:br>
              <a:rPr lang="es-ES" sz="6600" spc="-300" dirty="0">
                <a:solidFill>
                  <a:srgbClr val="DED5CB"/>
                </a:solidFill>
                <a:latin typeface="IBM Plex Sans" panose="020B0503050203000203" pitchFamily="34" charset="0"/>
              </a:rPr>
            </a:br>
            <a:endParaRPr lang="es-ES" sz="66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25EC34FF-5768-9D6D-0824-414A60ED4298}"/>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F7C1F900-2E2C-7705-8BA9-89CF05BDC46F}"/>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29435C82-2127-5DAE-9169-B95B0119BDD8}"/>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160710CF-2B22-8A0A-F31F-596522051EB5}"/>
              </a:ext>
            </a:extLst>
          </p:cNvPr>
          <p:cNvSpPr/>
          <p:nvPr/>
        </p:nvSpPr>
        <p:spPr>
          <a:xfrm>
            <a:off x="421459" y="11607116"/>
            <a:ext cx="23638691" cy="19851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pic>
        <p:nvPicPr>
          <p:cNvPr id="5" name="Imagen 4">
            <a:extLst>
              <a:ext uri="{FF2B5EF4-FFF2-40B4-BE49-F238E27FC236}">
                <a16:creationId xmlns:a16="http://schemas.microsoft.com/office/drawing/2014/main" id="{8914940C-25C7-AFEB-F4A1-80E04F6F0371}"/>
              </a:ext>
            </a:extLst>
          </p:cNvPr>
          <p:cNvPicPr>
            <a:picLocks noChangeAspect="1"/>
          </p:cNvPicPr>
          <p:nvPr/>
        </p:nvPicPr>
        <p:blipFill>
          <a:blip r:embed="rId4"/>
          <a:stretch>
            <a:fillRect/>
          </a:stretch>
        </p:blipFill>
        <p:spPr>
          <a:xfrm>
            <a:off x="14363700" y="3681042"/>
            <a:ext cx="8839530" cy="4109741"/>
          </a:xfrm>
          <a:prstGeom prst="rect">
            <a:avLst/>
          </a:prstGeom>
        </p:spPr>
      </p:pic>
      <p:pic>
        <p:nvPicPr>
          <p:cNvPr id="10" name="Imagen 9">
            <a:extLst>
              <a:ext uri="{FF2B5EF4-FFF2-40B4-BE49-F238E27FC236}">
                <a16:creationId xmlns:a16="http://schemas.microsoft.com/office/drawing/2014/main" id="{212DB53C-8EA5-A71D-90DC-73461AA751B8}"/>
              </a:ext>
            </a:extLst>
          </p:cNvPr>
          <p:cNvPicPr>
            <a:picLocks noChangeAspect="1"/>
          </p:cNvPicPr>
          <p:nvPr/>
        </p:nvPicPr>
        <p:blipFill>
          <a:blip r:embed="rId5"/>
          <a:stretch>
            <a:fillRect/>
          </a:stretch>
        </p:blipFill>
        <p:spPr>
          <a:xfrm>
            <a:off x="277814" y="3267608"/>
            <a:ext cx="13489504" cy="7528286"/>
          </a:xfrm>
          <a:prstGeom prst="rect">
            <a:avLst/>
          </a:prstGeom>
        </p:spPr>
      </p:pic>
      <p:sp>
        <p:nvSpPr>
          <p:cNvPr id="8" name="Título 1">
            <a:extLst>
              <a:ext uri="{FF2B5EF4-FFF2-40B4-BE49-F238E27FC236}">
                <a16:creationId xmlns:a16="http://schemas.microsoft.com/office/drawing/2014/main" id="{84F5DC67-E376-FBE5-E64A-E80A830EFBA6}"/>
              </a:ext>
            </a:extLst>
          </p:cNvPr>
          <p:cNvSpPr txBox="1">
            <a:spLocks/>
          </p:cNvSpPr>
          <p:nvPr/>
        </p:nvSpPr>
        <p:spPr>
          <a:xfrm>
            <a:off x="13773150" y="7713532"/>
            <a:ext cx="10609263" cy="1149627"/>
          </a:xfrm>
          <a:prstGeom prst="rect">
            <a:avLst/>
          </a:prstGeom>
        </p:spPr>
        <p:txBody>
          <a:bodyPr vert="horz" lIns="91440" tIns="45720" rIns="91440" bIns="45720" rtlCol="0" anchor="t" anchorCtr="0">
            <a:noAutofit/>
          </a:bodyPr>
          <a:lstStyle>
            <a:lvl1pPr algn="ctr" defTabSz="1828709" rtl="0" eaLnBrk="1" latinLnBrk="0" hangingPunct="1">
              <a:lnSpc>
                <a:spcPct val="90000"/>
              </a:lnSpc>
              <a:spcBef>
                <a:spcPct val="0"/>
              </a:spcBef>
              <a:buNone/>
              <a:defRPr sz="11999" kern="1200">
                <a:solidFill>
                  <a:schemeClr val="tx1"/>
                </a:solidFill>
                <a:latin typeface="+mj-lt"/>
                <a:ea typeface="+mj-ea"/>
                <a:cs typeface="+mj-cs"/>
              </a:defRPr>
            </a:lvl1pPr>
          </a:lstStyle>
          <a:p>
            <a:pPr algn="l">
              <a:lnSpc>
                <a:spcPct val="100000"/>
              </a:lnSpc>
              <a:spcAft>
                <a:spcPts val="600"/>
              </a:spcAft>
            </a:pPr>
            <a:br>
              <a:rPr lang="es-ES" sz="2400" spc="-300" dirty="0">
                <a:solidFill>
                  <a:srgbClr val="DED5CB"/>
                </a:solidFill>
                <a:latin typeface="IBM Plex Sans" panose="020B0503050203000203" pitchFamily="34" charset="0"/>
              </a:rPr>
            </a:br>
            <a:r>
              <a:rPr lang="es-ES" sz="5400" spc="-300" dirty="0">
                <a:solidFill>
                  <a:srgbClr val="DED5CB"/>
                </a:solidFill>
                <a:latin typeface="IBM Plex Sans" panose="020B0503050203000203" pitchFamily="34" charset="0"/>
                <a:hlinkClick r:id="rId6"/>
              </a:rPr>
              <a:t>https://desafiosprevencion.com/#</a:t>
            </a:r>
            <a:br>
              <a:rPr lang="es-ES" sz="6000" spc="-300" dirty="0">
                <a:solidFill>
                  <a:srgbClr val="DED5CB"/>
                </a:solidFill>
                <a:latin typeface="IBM Plex Sans" panose="020B0503050203000203" pitchFamily="34" charset="0"/>
              </a:rPr>
            </a:br>
            <a:br>
              <a:rPr lang="es-ES" sz="6000" spc="-300" dirty="0">
                <a:solidFill>
                  <a:srgbClr val="DED5CB"/>
                </a:solidFill>
                <a:latin typeface="IBM Plex Sans" panose="020B0503050203000203" pitchFamily="34" charset="0"/>
              </a:rPr>
            </a:br>
            <a:endParaRPr lang="es-ES" sz="6000" spc="-300" dirty="0">
              <a:solidFill>
                <a:srgbClr val="DED5CB"/>
              </a:solidFill>
              <a:latin typeface="IBM Plex Sans" panose="020B0503050203000203" pitchFamily="34" charset="0"/>
            </a:endParaRPr>
          </a:p>
        </p:txBody>
      </p:sp>
      <p:pic>
        <p:nvPicPr>
          <p:cNvPr id="12" name="Imagen 11">
            <a:extLst>
              <a:ext uri="{FF2B5EF4-FFF2-40B4-BE49-F238E27FC236}">
                <a16:creationId xmlns:a16="http://schemas.microsoft.com/office/drawing/2014/main" id="{509B6B50-9DDA-2619-568F-7F217C84CD69}"/>
              </a:ext>
            </a:extLst>
          </p:cNvPr>
          <p:cNvPicPr>
            <a:picLocks noChangeAspect="1"/>
          </p:cNvPicPr>
          <p:nvPr/>
        </p:nvPicPr>
        <p:blipFill>
          <a:blip r:embed="rId7"/>
          <a:stretch>
            <a:fillRect/>
          </a:stretch>
        </p:blipFill>
        <p:spPr>
          <a:xfrm>
            <a:off x="15544799" y="9174741"/>
            <a:ext cx="5772149" cy="1232594"/>
          </a:xfrm>
          <a:prstGeom prst="rect">
            <a:avLst/>
          </a:prstGeom>
        </p:spPr>
      </p:pic>
      <p:sp>
        <p:nvSpPr>
          <p:cNvPr id="21" name="CuadroTexto 20">
            <a:extLst>
              <a:ext uri="{FF2B5EF4-FFF2-40B4-BE49-F238E27FC236}">
                <a16:creationId xmlns:a16="http://schemas.microsoft.com/office/drawing/2014/main" id="{F2F7D716-7A8C-F63D-CF74-BE6C7F6BE9D3}"/>
              </a:ext>
            </a:extLst>
          </p:cNvPr>
          <p:cNvSpPr txBox="1"/>
          <p:nvPr/>
        </p:nvSpPr>
        <p:spPr>
          <a:xfrm>
            <a:off x="12343990" y="10712201"/>
            <a:ext cx="12477750" cy="830997"/>
          </a:xfrm>
          <a:prstGeom prst="rect">
            <a:avLst/>
          </a:prstGeom>
          <a:noFill/>
        </p:spPr>
        <p:txBody>
          <a:bodyPr wrap="square">
            <a:spAutoFit/>
          </a:bodyPr>
          <a:lstStyle/>
          <a:p>
            <a:r>
              <a:rPr lang="es-ES" sz="2400" b="1" dirty="0">
                <a:solidFill>
                  <a:schemeClr val="bg1"/>
                </a:solidFill>
              </a:rPr>
              <a:t>Proyecto PID2022-137171OB-I00 financiado por MICIU/AEI /10.13039/501100011033/ y por FEDER, UE</a:t>
            </a:r>
          </a:p>
        </p:txBody>
      </p:sp>
    </p:spTree>
    <p:extLst>
      <p:ext uri="{BB962C8B-B14F-4D97-AF65-F5344CB8AC3E}">
        <p14:creationId xmlns:p14="http://schemas.microsoft.com/office/powerpoint/2010/main" val="31563523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8C0E004C-0B8D-0019-6E25-7417DEABF3D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EBB6866-FA02-F690-D89E-582EC0858FBD}"/>
              </a:ext>
            </a:extLst>
          </p:cNvPr>
          <p:cNvSpPr>
            <a:spLocks noGrp="1"/>
          </p:cNvSpPr>
          <p:nvPr>
            <p:ph type="ctrTitle"/>
          </p:nvPr>
        </p:nvSpPr>
        <p:spPr>
          <a:xfrm>
            <a:off x="219073" y="-228601"/>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r>
              <a:rPr lang="es-ES" sz="8000" b="1" spc="-300" dirty="0">
                <a:solidFill>
                  <a:srgbClr val="DED5CB"/>
                </a:solidFill>
                <a:latin typeface="IBM Plex Sans" panose="020B0503050203000203" pitchFamily="34" charset="0"/>
              </a:rPr>
              <a:t>Fases del procedimiento</a:t>
            </a:r>
            <a:br>
              <a:rPr lang="es-ES" sz="8000" b="1" spc="-300" dirty="0">
                <a:solidFill>
                  <a:srgbClr val="DED5CB"/>
                </a:solidFill>
                <a:latin typeface="IBM Plex Sans" panose="020B0503050203000203" pitchFamily="34" charset="0"/>
              </a:rPr>
            </a:br>
            <a:r>
              <a:rPr lang="es-ES" sz="8000" b="1" spc="-300" dirty="0">
                <a:solidFill>
                  <a:srgbClr val="DED5CB"/>
                </a:solidFill>
                <a:latin typeface="IBM Plex Sans" panose="020B0503050203000203" pitchFamily="34" charset="0"/>
              </a:rPr>
              <a:t>FASE 1.</a:t>
            </a:r>
            <a:r>
              <a:rPr lang="es-ES" sz="8000" spc="-300" dirty="0">
                <a:solidFill>
                  <a:srgbClr val="DED5CB"/>
                </a:solidFill>
                <a:latin typeface="IBM Plex Sans" panose="020B0503050203000203" pitchFamily="34" charset="0"/>
              </a:rPr>
              <a:t> Análisis preliminar. Identificación participativa y sistémica: cribado inicial de peligros ergonómicos. Manual para PYMES del INSHT e IBV</a:t>
            </a:r>
            <a:br>
              <a:rPr lang="es-ES" sz="8000" spc="-300" dirty="0">
                <a:solidFill>
                  <a:srgbClr val="DED5CB"/>
                </a:solidFill>
                <a:latin typeface="IBM Plex Sans" panose="020B0503050203000203" pitchFamily="34" charset="0"/>
              </a:rPr>
            </a:br>
            <a:r>
              <a:rPr lang="es-ES" sz="8000" u="sng" spc="-300" dirty="0">
                <a:solidFill>
                  <a:srgbClr val="DED5CB"/>
                </a:solidFill>
                <a:latin typeface="IBM Plex Sans" panose="020B0503050203000203" pitchFamily="34" charset="0"/>
              </a:rPr>
              <a:t>Clasificación:</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 Sin indicios de riesgo relevante.</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 Con indicios claros: se requiere evaluación específica.</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 Con incertidumbre: se recomienda observación adicional o consulta a personal especializado.</a:t>
            </a:r>
            <a:br>
              <a:rPr lang="es-ES" sz="8000" spc="-300" dirty="0">
                <a:solidFill>
                  <a:srgbClr val="DED5CB"/>
                </a:solidFill>
                <a:latin typeface="IBM Plex Sans" panose="020B0503050203000203" pitchFamily="34" charset="0"/>
              </a:rPr>
            </a:br>
            <a:br>
              <a:rPr lang="es-ES" sz="8000" b="1" spc="-300" dirty="0">
                <a:solidFill>
                  <a:srgbClr val="DED5CB"/>
                </a:solidFill>
                <a:latin typeface="IBM Plex Sans" panose="020B0503050203000203" pitchFamily="34" charset="0"/>
              </a:rPr>
            </a:br>
            <a:br>
              <a:rPr lang="es-ES" sz="9000" b="1"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endParaRPr lang="es-ES" sz="92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2F78B8B4-D5BC-B078-5A11-A6BD9CA20D7A}"/>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24C0CDA0-EA4F-F6A8-9E44-A36EAB4C3C3D}"/>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B2DFDDB3-0CC0-D60B-316B-312B894388F8}"/>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F8318658-0203-7455-839C-E892F60775E4}"/>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spTree>
    <p:extLst>
      <p:ext uri="{BB962C8B-B14F-4D97-AF65-F5344CB8AC3E}">
        <p14:creationId xmlns:p14="http://schemas.microsoft.com/office/powerpoint/2010/main" val="19494299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E9605C78-6F85-1BE5-FCDB-43393DE3F3D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190D683-AC6A-8761-723C-A6689CB36933}"/>
              </a:ext>
            </a:extLst>
          </p:cNvPr>
          <p:cNvSpPr>
            <a:spLocks noGrp="1"/>
          </p:cNvSpPr>
          <p:nvPr>
            <p:ph type="ctrTitle"/>
          </p:nvPr>
        </p:nvSpPr>
        <p:spPr>
          <a:xfrm>
            <a:off x="219073" y="-228601"/>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 </a:t>
            </a:r>
            <a:r>
              <a:rPr lang="es-ES" sz="8000" b="1" spc="-300" dirty="0">
                <a:solidFill>
                  <a:srgbClr val="DED5CB"/>
                </a:solidFill>
                <a:latin typeface="IBM Plex Sans" panose="020B0503050203000203" pitchFamily="34" charset="0"/>
              </a:rPr>
              <a:t>FASE 2</a:t>
            </a:r>
            <a:r>
              <a:rPr lang="es-ES" sz="8000" spc="-300" dirty="0">
                <a:solidFill>
                  <a:srgbClr val="DED5CB"/>
                </a:solidFill>
                <a:latin typeface="IBM Plex Sans" panose="020B0503050203000203" pitchFamily="34" charset="0"/>
              </a:rPr>
              <a:t>.  Evaluación de nivel básico. Criterios para decidir el “salto” a la evaluación avanzada. Detección cualitativa de exposición relevante a factores de riesgo ergonómico. Protocolo de Factores de Riesgo: </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A. CONDICIONES DEL PUESTO DE TRABAJO</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B. MANIPULACIÓN DE CARGAS</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C. PANTALLAS DE VISUALIZACIÓN</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D. MOVIMIENTOS REPETITIVOS</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E. POSTURAS FORZADAS</a:t>
            </a:r>
            <a:br>
              <a:rPr lang="es-ES" sz="8000" b="1" spc="-300" dirty="0">
                <a:solidFill>
                  <a:srgbClr val="DED5CB"/>
                </a:solidFill>
                <a:latin typeface="IBM Plex Sans" panose="020B0503050203000203" pitchFamily="34" charset="0"/>
              </a:rPr>
            </a:br>
            <a:br>
              <a:rPr lang="es-ES" sz="8000" b="1"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endParaRPr lang="es-ES" sz="80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47A046BB-D919-396B-7AC6-3673656740BA}"/>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4B3D99C2-4350-7407-36B3-C99EF99F32A8}"/>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D3031B25-FE87-82E4-540D-4270BF1DD015}"/>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87A8778B-DC9B-F0AE-CB63-B4F85052A42E}"/>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spTree>
    <p:extLst>
      <p:ext uri="{BB962C8B-B14F-4D97-AF65-F5344CB8AC3E}">
        <p14:creationId xmlns:p14="http://schemas.microsoft.com/office/powerpoint/2010/main" val="41065691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74FA999F-3704-3B8F-E299-5A8944579DE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60C5E4B-601E-067A-EB93-695FD96BEB40}"/>
              </a:ext>
            </a:extLst>
          </p:cNvPr>
          <p:cNvSpPr>
            <a:spLocks noGrp="1"/>
          </p:cNvSpPr>
          <p:nvPr>
            <p:ph type="ctrTitle"/>
          </p:nvPr>
        </p:nvSpPr>
        <p:spPr>
          <a:xfrm>
            <a:off x="219073" y="-228601"/>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 </a:t>
            </a:r>
            <a:r>
              <a:rPr lang="es-ES" sz="8000" b="1" spc="-300" dirty="0">
                <a:solidFill>
                  <a:srgbClr val="DED5CB"/>
                </a:solidFill>
                <a:latin typeface="IBM Plex Sans" panose="020B0503050203000203" pitchFamily="34" charset="0"/>
              </a:rPr>
              <a:t>FASE 3</a:t>
            </a:r>
            <a:r>
              <a:rPr lang="es-ES" sz="8000" spc="-300" dirty="0">
                <a:solidFill>
                  <a:srgbClr val="DED5CB"/>
                </a:solidFill>
                <a:latin typeface="IBM Plex Sans" panose="020B0503050203000203" pitchFamily="34" charset="0"/>
              </a:rPr>
              <a:t>.  Evaluación específica o nivel avanzado. Valorar la exposición y definir medidas correctoras. </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 REBA: posturas forzadas de cuerpo entero.</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 RULA: análisis de extremidades superiores.</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 OCRA: movimientos repetitivos.</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 NIOSH: manipulación manual de cargas.</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 LUBA, OWAS, MAPO: sectores sanitarios, industriales o logísticos.</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 INSST </a:t>
            </a:r>
            <a:r>
              <a:rPr lang="es-ES" sz="8000" spc="-300" dirty="0" err="1">
                <a:solidFill>
                  <a:srgbClr val="DED5CB"/>
                </a:solidFill>
                <a:latin typeface="IBM Plex Sans" panose="020B0503050203000203" pitchFamily="34" charset="0"/>
              </a:rPr>
              <a:t>Checklists</a:t>
            </a:r>
            <a:r>
              <a:rPr lang="es-ES" sz="8000" spc="-300" dirty="0">
                <a:solidFill>
                  <a:srgbClr val="DED5CB"/>
                </a:solidFill>
                <a:latin typeface="IBM Plex Sans" panose="020B0503050203000203" pitchFamily="34" charset="0"/>
              </a:rPr>
              <a:t> adaptadas para PVD, carga cognitiva o condiciones organizativas.</a:t>
            </a:r>
            <a:br>
              <a:rPr lang="es-ES" sz="8000" spc="-300" dirty="0">
                <a:solidFill>
                  <a:srgbClr val="DED5CB"/>
                </a:solidFill>
                <a:latin typeface="IBM Plex Sans" panose="020B0503050203000203" pitchFamily="34" charset="0"/>
              </a:rPr>
            </a:br>
            <a:br>
              <a:rPr lang="es-ES" sz="8000" b="1" spc="-300" dirty="0">
                <a:solidFill>
                  <a:srgbClr val="DED5CB"/>
                </a:solidFill>
                <a:latin typeface="IBM Plex Sans" panose="020B0503050203000203" pitchFamily="34" charset="0"/>
              </a:rPr>
            </a:br>
            <a:br>
              <a:rPr lang="es-ES" sz="8000" b="1"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endParaRPr lang="es-ES" sz="8000" spc="-300" dirty="0">
              <a:solidFill>
                <a:srgbClr val="DED5CB"/>
              </a:solidFill>
              <a:latin typeface="IBM Plex Sans" panose="020B0503050203000203" pitchFamily="34" charset="0"/>
            </a:endParaRPr>
          </a:p>
        </p:txBody>
      </p:sp>
    </p:spTree>
    <p:extLst>
      <p:ext uri="{BB962C8B-B14F-4D97-AF65-F5344CB8AC3E}">
        <p14:creationId xmlns:p14="http://schemas.microsoft.com/office/powerpoint/2010/main" val="34948573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3FE038AE-C48D-CC1C-10EC-92F9E6FBFFA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931D679-ED7A-3F9B-5F5F-A1FB005EB997}"/>
              </a:ext>
            </a:extLst>
          </p:cNvPr>
          <p:cNvSpPr>
            <a:spLocks noGrp="1"/>
          </p:cNvSpPr>
          <p:nvPr>
            <p:ph type="ctrTitle"/>
          </p:nvPr>
        </p:nvSpPr>
        <p:spPr>
          <a:xfrm>
            <a:off x="219073" y="-228601"/>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 </a:t>
            </a:r>
            <a:r>
              <a:rPr lang="es-ES" sz="8000" b="1" spc="-300" dirty="0">
                <a:solidFill>
                  <a:srgbClr val="DED5CB"/>
                </a:solidFill>
                <a:latin typeface="IBM Plex Sans" panose="020B0503050203000203" pitchFamily="34" charset="0"/>
              </a:rPr>
              <a:t>FASE 4</a:t>
            </a:r>
            <a:r>
              <a:rPr lang="es-ES" sz="8000" spc="-300" dirty="0">
                <a:solidFill>
                  <a:srgbClr val="DED5CB"/>
                </a:solidFill>
                <a:latin typeface="IBM Plex Sans" panose="020B0503050203000203" pitchFamily="34" charset="0"/>
              </a:rPr>
              <a:t>.  Integración, priorización y planificación preventiva. </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 </a:t>
            </a:r>
            <a:r>
              <a:rPr lang="es-ES" sz="8000" b="1" spc="-300" dirty="0">
                <a:solidFill>
                  <a:srgbClr val="DED5CB"/>
                </a:solidFill>
                <a:latin typeface="IBM Plex Sans" panose="020B0503050203000203" pitchFamily="34" charset="0"/>
              </a:rPr>
              <a:t>FASE 5</a:t>
            </a:r>
            <a:r>
              <a:rPr lang="es-ES" sz="8000" spc="-300" dirty="0">
                <a:solidFill>
                  <a:srgbClr val="DED5CB"/>
                </a:solidFill>
                <a:latin typeface="IBM Plex Sans" panose="020B0503050203000203" pitchFamily="34" charset="0"/>
              </a:rPr>
              <a:t>.  Registro, trazabilidad y documentación.</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 </a:t>
            </a:r>
            <a:r>
              <a:rPr lang="es-ES" sz="8000" b="1" spc="-300" dirty="0">
                <a:solidFill>
                  <a:srgbClr val="DED5CB"/>
                </a:solidFill>
                <a:latin typeface="IBM Plex Sans" panose="020B0503050203000203" pitchFamily="34" charset="0"/>
              </a:rPr>
              <a:t>FASE 6</a:t>
            </a:r>
            <a:r>
              <a:rPr lang="es-ES" sz="8000" spc="-300" dirty="0">
                <a:solidFill>
                  <a:srgbClr val="DED5CB"/>
                </a:solidFill>
                <a:latin typeface="IBM Plex Sans" panose="020B0503050203000203" pitchFamily="34" charset="0"/>
              </a:rPr>
              <a:t>.  Seguimiento, verificación de eficacia y reevaluación.</a:t>
            </a:r>
            <a:br>
              <a:rPr lang="es-ES" sz="8000" spc="-300" dirty="0">
                <a:solidFill>
                  <a:srgbClr val="DED5CB"/>
                </a:solidFill>
                <a:latin typeface="IBM Plex Sans" panose="020B0503050203000203" pitchFamily="34" charset="0"/>
              </a:rPr>
            </a:br>
            <a:br>
              <a:rPr lang="es-ES" sz="8000" b="1" spc="-300" dirty="0">
                <a:solidFill>
                  <a:srgbClr val="DED5CB"/>
                </a:solidFill>
                <a:latin typeface="IBM Plex Sans" panose="020B0503050203000203" pitchFamily="34" charset="0"/>
              </a:rPr>
            </a:br>
            <a:br>
              <a:rPr lang="es-ES" sz="8000" b="1"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endParaRPr lang="es-ES" sz="80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7F6E6271-C1E4-7239-696C-98C804F3D410}"/>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AA23DB6A-8BAA-1493-DC87-605E962260D9}"/>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796108E7-FBF4-6AE0-46CC-1BC3C754EC3F}"/>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25D2FE40-FC74-F237-692A-D154E0950C30}"/>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spTree>
    <p:extLst>
      <p:ext uri="{BB962C8B-B14F-4D97-AF65-F5344CB8AC3E}">
        <p14:creationId xmlns:p14="http://schemas.microsoft.com/office/powerpoint/2010/main" val="23851926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84C8E776-33A3-C300-54D6-628AA2426C2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F6BC14B-38A3-DD5D-FCC8-59E83066BA04}"/>
              </a:ext>
            </a:extLst>
          </p:cNvPr>
          <p:cNvSpPr>
            <a:spLocks noGrp="1"/>
          </p:cNvSpPr>
          <p:nvPr>
            <p:ph type="ctrTitle"/>
          </p:nvPr>
        </p:nvSpPr>
        <p:spPr>
          <a:xfrm>
            <a:off x="219073" y="-228601"/>
            <a:ext cx="24163339" cy="14097001"/>
          </a:xfrm>
        </p:spPr>
        <p:txBody>
          <a:bodyPr anchor="t" anchorCtr="0">
            <a:noAutofit/>
          </a:bodyPr>
          <a:lstStyle/>
          <a:p>
            <a:pPr>
              <a:lnSpc>
                <a:spcPct val="100000"/>
              </a:lnSpc>
              <a:spcAft>
                <a:spcPts val="600"/>
              </a:spcAft>
            </a:pPr>
            <a:br>
              <a:rPr lang="es-ES" sz="24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r>
              <a:rPr lang="es-ES" sz="9000" b="1" spc="-300" dirty="0">
                <a:solidFill>
                  <a:srgbClr val="DED5CB"/>
                </a:solidFill>
                <a:latin typeface="IBM Plex Sans" panose="020B0503050203000203" pitchFamily="34" charset="0"/>
              </a:rPr>
              <a:t>4. Consecuencias</a:t>
            </a:r>
            <a:br>
              <a:rPr lang="es-ES" sz="9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000" b="1"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endParaRPr lang="es-ES" sz="92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E2C59695-7AFF-80F8-D13D-9E53E3413D4B}"/>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36862E9E-8C31-42B6-0321-35AC32423F82}"/>
              </a:ext>
            </a:extLst>
          </p:cNvPr>
          <p:cNvSpPr txBox="1"/>
          <p:nvPr/>
        </p:nvSpPr>
        <p:spPr>
          <a:xfrm>
            <a:off x="19464338" y="12020550"/>
            <a:ext cx="324326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err="1">
                <a:ln>
                  <a:noFill/>
                </a:ln>
                <a:solidFill>
                  <a:srgbClr val="F42100"/>
                </a:solidFill>
                <a:effectLst/>
                <a:uLnTx/>
                <a:uFillTx/>
                <a:latin typeface="IBM Plex Sans" panose="020F0502020204030204" pitchFamily="34" charset="0"/>
                <a:ea typeface="+mn-ea"/>
                <a:cs typeface="+mn-cs"/>
              </a:rPr>
              <a:t>Mª</a:t>
            </a:r>
            <a:r>
              <a:rPr kumimoji="0" lang="es-ES" sz="1800" b="0" i="0" u="none" strike="noStrike" kern="1200" cap="none" spc="0" normalizeH="0" baseline="0" noProof="0" dirty="0">
                <a:ln>
                  <a:noFill/>
                </a:ln>
                <a:solidFill>
                  <a:srgbClr val="F42100"/>
                </a:solidFill>
                <a:effectLst/>
                <a:uLnTx/>
                <a:uFillTx/>
                <a:latin typeface="IBM Plex Sans" panose="020F0502020204030204" pitchFamily="34" charset="0"/>
                <a:ea typeface="+mn-ea"/>
                <a:cs typeface="+mn-cs"/>
              </a:rPr>
              <a:t> Belén Fernández Collados</a:t>
            </a:r>
          </a:p>
        </p:txBody>
      </p:sp>
      <p:sp>
        <p:nvSpPr>
          <p:cNvPr id="13" name="CuadroTexto 12">
            <a:extLst>
              <a:ext uri="{FF2B5EF4-FFF2-40B4-BE49-F238E27FC236}">
                <a16:creationId xmlns:a16="http://schemas.microsoft.com/office/drawing/2014/main" id="{0FDC013B-9169-69C2-7DC1-5C3756F3D954}"/>
              </a:ext>
            </a:extLst>
          </p:cNvPr>
          <p:cNvSpPr txBox="1"/>
          <p:nvPr/>
        </p:nvSpPr>
        <p:spPr>
          <a:xfrm>
            <a:off x="17582752" y="12579211"/>
            <a:ext cx="6477398" cy="381771"/>
          </a:xfrm>
          <a:prstGeom prst="rect">
            <a:avLst/>
          </a:prstGeom>
          <a:noFill/>
        </p:spPr>
        <p:txBody>
          <a:bodyPr wrap="square">
            <a:spAutoFit/>
          </a:bodyPr>
          <a:lstStyle/>
          <a:p>
            <a:pPr marL="0" marR="0" lvl="0" indent="0" algn="l" defTabSz="457200" rtl="0" eaLnBrk="1" fontAlgn="auto" latinLnBrk="0" hangingPunct="1">
              <a:lnSpc>
                <a:spcPts val="2370"/>
              </a:lnSpc>
              <a:spcBef>
                <a:spcPts val="600"/>
              </a:spcBef>
              <a:spcAft>
                <a:spcPts val="600"/>
              </a:spcAft>
              <a:buClrTx/>
              <a:buSzTx/>
              <a:buFontTx/>
              <a:buNone/>
              <a:tabLst/>
              <a:defRPr/>
            </a:pPr>
            <a:r>
              <a:rPr kumimoji="0" lang="es-ES" sz="1800" b="0" i="0" u="none" strike="noStrike" kern="1200" cap="none" spc="0" normalizeH="0" baseline="0" noProof="0" dirty="0">
                <a:ln>
                  <a:noFill/>
                </a:ln>
                <a:solidFill>
                  <a:srgbClr val="EEE9E2"/>
                </a:solidFill>
                <a:effectLst/>
                <a:uLnTx/>
                <a:uFillTx/>
                <a:latin typeface="IBM Plex Sans Medium" panose="020B0503050203000203" pitchFamily="34" charset="0"/>
                <a:ea typeface="+mn-ea"/>
                <a:cs typeface="+mn-cs"/>
              </a:rPr>
              <a:t>Catedrática de Derecho del Trabajo y de la Seguridad Social</a:t>
            </a:r>
          </a:p>
        </p:txBody>
      </p:sp>
      <p:sp>
        <p:nvSpPr>
          <p:cNvPr id="3" name="Rectángulo redondeado 16">
            <a:extLst>
              <a:ext uri="{FF2B5EF4-FFF2-40B4-BE49-F238E27FC236}">
                <a16:creationId xmlns:a16="http://schemas.microsoft.com/office/drawing/2014/main" id="{03A81C3F-BBFD-721C-CCFE-D70D2B1D20D0}"/>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2701"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70348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923CB208-6B79-4E08-9534-BF9D5E398E4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533F6BB-6EF9-4445-FC89-E5FE7DEBAE49}"/>
              </a:ext>
            </a:extLst>
          </p:cNvPr>
          <p:cNvSpPr>
            <a:spLocks noGrp="1"/>
          </p:cNvSpPr>
          <p:nvPr>
            <p:ph type="ctrTitle"/>
          </p:nvPr>
        </p:nvSpPr>
        <p:spPr>
          <a:xfrm>
            <a:off x="219073" y="-228601"/>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r>
              <a:rPr lang="es-ES" sz="8000" b="1" spc="-300" dirty="0">
                <a:solidFill>
                  <a:srgbClr val="DED5CB"/>
                </a:solidFill>
                <a:latin typeface="IBM Plex Sans" panose="020B0503050203000203" pitchFamily="34" charset="0"/>
              </a:rPr>
              <a:t>Materialización:</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ENFERMEDAD PROFESIONAL </a:t>
            </a:r>
            <a:r>
              <a:rPr lang="es-ES" sz="8000" i="1" spc="-300" dirty="0">
                <a:solidFill>
                  <a:srgbClr val="DED5CB"/>
                </a:solidFill>
                <a:latin typeface="IBM Plex Sans" panose="020B0503050203000203" pitchFamily="34" charset="0"/>
              </a:rPr>
              <a:t>versus </a:t>
            </a:r>
            <a:r>
              <a:rPr lang="es-ES" sz="8000" spc="-300" dirty="0">
                <a:solidFill>
                  <a:srgbClr val="DED5CB"/>
                </a:solidFill>
                <a:latin typeface="IBM Plex Sans" panose="020B0503050203000203" pitchFamily="34" charset="0"/>
              </a:rPr>
              <a:t>ACCIDENTE DE TRABAJO</a:t>
            </a:r>
            <a:br>
              <a:rPr lang="es-ES" sz="80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TME Cuadro de enfermedades profesionales </a:t>
            </a:r>
            <a:r>
              <a:rPr lang="pt-BR" sz="8000" spc="-300" dirty="0">
                <a:solidFill>
                  <a:srgbClr val="DED5CB"/>
                </a:solidFill>
                <a:latin typeface="IBM Plex Sans" panose="020B0503050203000203" pitchFamily="34" charset="0"/>
              </a:rPr>
              <a:t>Anexo I – Grupo 2 Agentes físicos.</a:t>
            </a:r>
            <a:br>
              <a:rPr lang="pt-BR" sz="8000" spc="-300" dirty="0">
                <a:solidFill>
                  <a:srgbClr val="DED5CB"/>
                </a:solidFill>
                <a:latin typeface="IBM Plex Sans" panose="020B0503050203000203" pitchFamily="34" charset="0"/>
              </a:rPr>
            </a:br>
            <a:r>
              <a:rPr lang="es-ES" sz="8000" spc="-300" noProof="0" dirty="0">
                <a:solidFill>
                  <a:srgbClr val="DED5CB"/>
                </a:solidFill>
                <a:latin typeface="IBM Plex Sans" panose="020B0503050203000203" pitchFamily="34" charset="0"/>
              </a:rPr>
              <a:t>Muchos daños ergonómicos físicos quedan fuera del cuadro de </a:t>
            </a:r>
            <a:r>
              <a:rPr lang="es-ES" sz="8000" spc="-300" noProof="0" dirty="0" err="1">
                <a:solidFill>
                  <a:srgbClr val="DED5CB"/>
                </a:solidFill>
                <a:latin typeface="IBM Plex Sans" panose="020B0503050203000203" pitchFamily="34" charset="0"/>
              </a:rPr>
              <a:t>enfermidades</a:t>
            </a:r>
            <a:r>
              <a:rPr lang="es-ES" sz="8000" spc="-300" noProof="0" dirty="0">
                <a:solidFill>
                  <a:srgbClr val="DED5CB"/>
                </a:solidFill>
                <a:latin typeface="IBM Plex Sans" panose="020B0503050203000203" pitchFamily="34" charset="0"/>
              </a:rPr>
              <a:t> profesionales</a:t>
            </a:r>
            <a:br>
              <a:rPr lang="es-ES" sz="80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br>
              <a:rPr lang="es-ES" sz="8000" b="1" spc="-300" dirty="0">
                <a:solidFill>
                  <a:srgbClr val="DED5CB"/>
                </a:solidFill>
                <a:latin typeface="IBM Plex Sans" panose="020B0503050203000203" pitchFamily="34" charset="0"/>
              </a:rPr>
            </a:br>
            <a:br>
              <a:rPr lang="es-ES" sz="8000" b="1"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endParaRPr lang="es-ES" sz="80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90D966D5-8782-C394-3B2A-436C644B9BA3}"/>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A76618A9-E604-0612-F2D5-912CF90F0DD3}"/>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0A474A4E-32B0-0CA9-86C2-0F91B7832FA2}"/>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D90DF45A-697E-74E2-5C7F-EB30A4B641D4}"/>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spTree>
    <p:extLst>
      <p:ext uri="{BB962C8B-B14F-4D97-AF65-F5344CB8AC3E}">
        <p14:creationId xmlns:p14="http://schemas.microsoft.com/office/powerpoint/2010/main" val="17133491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4C4C07CB-CE3F-68F8-C1FF-1114DFEDADE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235EFA3-DE56-B4AC-23B7-04F049212771}"/>
              </a:ext>
            </a:extLst>
          </p:cNvPr>
          <p:cNvSpPr>
            <a:spLocks noGrp="1"/>
          </p:cNvSpPr>
          <p:nvPr>
            <p:ph type="ctrTitle"/>
          </p:nvPr>
        </p:nvSpPr>
        <p:spPr>
          <a:xfrm>
            <a:off x="219073" y="-228601"/>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r>
              <a:rPr lang="es-ES" sz="8000" i="1" spc="-300" dirty="0">
                <a:solidFill>
                  <a:srgbClr val="DED5CB"/>
                </a:solidFill>
                <a:latin typeface="IBM Plex Sans" panose="020B0503050203000203" pitchFamily="34" charset="0"/>
              </a:rPr>
              <a:t>Diseñador gráfico o técnico de edición digital</a:t>
            </a:r>
            <a:br>
              <a:rPr lang="es-ES" sz="8000" spc="-300" dirty="0">
                <a:solidFill>
                  <a:srgbClr val="DED5CB"/>
                </a:solidFill>
                <a:latin typeface="IBM Plex Sans" panose="020B0503050203000203" pitchFamily="34" charset="0"/>
              </a:rPr>
            </a:br>
            <a:r>
              <a:rPr lang="es-ES" sz="8000" u="sng" spc="-300" dirty="0">
                <a:solidFill>
                  <a:srgbClr val="DED5CB"/>
                </a:solidFill>
                <a:latin typeface="IBM Plex Sans" panose="020B0503050203000203" pitchFamily="34" charset="0"/>
              </a:rPr>
              <a:t>Riesgo:</a:t>
            </a:r>
            <a:r>
              <a:rPr lang="es-ES" sz="8000" spc="-300" dirty="0">
                <a:solidFill>
                  <a:srgbClr val="DED5CB"/>
                </a:solidFill>
                <a:latin typeface="IBM Plex Sans" panose="020B0503050203000203" pitchFamily="34" charset="0"/>
              </a:rPr>
              <a:t> Uso prolongado de ratón o tableta gráfica, tensión en hombro y muñeca.</a:t>
            </a:r>
            <a:br>
              <a:rPr lang="es-ES" sz="8000" spc="-300" dirty="0">
                <a:solidFill>
                  <a:srgbClr val="DED5CB"/>
                </a:solidFill>
                <a:latin typeface="IBM Plex Sans" panose="020B0503050203000203" pitchFamily="34" charset="0"/>
              </a:rPr>
            </a:br>
            <a:r>
              <a:rPr lang="es-ES" sz="8000" u="sng" spc="-300" dirty="0">
                <a:solidFill>
                  <a:srgbClr val="DED5CB"/>
                </a:solidFill>
                <a:latin typeface="IBM Plex Sans" panose="020B0503050203000203" pitchFamily="34" charset="0"/>
              </a:rPr>
              <a:t>Dolencia:</a:t>
            </a:r>
            <a:r>
              <a:rPr lang="es-ES" sz="8000" spc="-300" dirty="0">
                <a:solidFill>
                  <a:srgbClr val="DED5CB"/>
                </a:solidFill>
                <a:latin typeface="IBM Plex Sans" panose="020B0503050203000203" pitchFamily="34" charset="0"/>
              </a:rPr>
              <a:t> Tendinitis del supraespinoso o epicondilitis.</a:t>
            </a:r>
            <a:br>
              <a:rPr lang="es-ES" sz="8000" spc="-300" dirty="0">
                <a:solidFill>
                  <a:srgbClr val="DED5CB"/>
                </a:solidFill>
                <a:latin typeface="IBM Plex Sans" panose="020B0503050203000203" pitchFamily="34" charset="0"/>
              </a:rPr>
            </a:br>
            <a:r>
              <a:rPr lang="es-ES" sz="8000" spc="-300" dirty="0">
                <a:solidFill>
                  <a:srgbClr val="DED5CB"/>
                </a:solidFill>
                <a:latin typeface="IBM Plex Sans" panose="020B0503050203000203" pitchFamily="34" charset="0"/>
              </a:rPr>
              <a:t>Solo algunas tendinitis están en el RD 1299/2006 y asociadas a profesiones industriales (pintores, mecánicos, etc.), no a profesiones digitales.</a:t>
            </a:r>
            <a:br>
              <a:rPr lang="es-ES" sz="90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endParaRPr lang="es-ES" sz="92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3B954EA6-8385-BDFF-6F95-043F55338348}"/>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610125E0-DAE2-F282-198D-DCEE0F22416E}"/>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47568A15-03A1-84CC-AADE-95D4F6C0F791}"/>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20D525C7-E8FD-20D7-DBCF-A74B8D0695B8}"/>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spTree>
    <p:extLst>
      <p:ext uri="{BB962C8B-B14F-4D97-AF65-F5344CB8AC3E}">
        <p14:creationId xmlns:p14="http://schemas.microsoft.com/office/powerpoint/2010/main" val="3274175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E60AEED5-A08E-A484-D2E3-F3641FF94D8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3744A0C-2EB4-7D08-8B7F-C0A934CC24F5}"/>
              </a:ext>
            </a:extLst>
          </p:cNvPr>
          <p:cNvSpPr>
            <a:spLocks noGrp="1"/>
          </p:cNvSpPr>
          <p:nvPr>
            <p:ph type="ctrTitle"/>
          </p:nvPr>
        </p:nvSpPr>
        <p:spPr>
          <a:xfrm>
            <a:off x="219073" y="-228601"/>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r>
              <a:rPr lang="es-ES" sz="8000" i="1" spc="-300" dirty="0">
                <a:solidFill>
                  <a:srgbClr val="DED5CB"/>
                </a:solidFill>
                <a:latin typeface="IBM Plex Sans" panose="020B0503050203000203" pitchFamily="34" charset="0"/>
              </a:rPr>
              <a:t>Desarrollador/a de software o programador/a</a:t>
            </a:r>
            <a:br>
              <a:rPr lang="es-ES" sz="8000" i="1" spc="-300" dirty="0">
                <a:solidFill>
                  <a:srgbClr val="DED5CB"/>
                </a:solidFill>
                <a:latin typeface="IBM Plex Sans" panose="020B0503050203000203" pitchFamily="34" charset="0"/>
              </a:rPr>
            </a:br>
            <a:r>
              <a:rPr lang="es-ES" sz="8000" u="sng" spc="-300" dirty="0">
                <a:solidFill>
                  <a:srgbClr val="DED5CB"/>
                </a:solidFill>
                <a:latin typeface="IBM Plex Sans" panose="020B0503050203000203" pitchFamily="34" charset="0"/>
              </a:rPr>
              <a:t>Riesgo: </a:t>
            </a:r>
            <a:r>
              <a:rPr lang="es-ES" sz="8000" spc="-300" dirty="0">
                <a:solidFill>
                  <a:srgbClr val="DED5CB"/>
                </a:solidFill>
                <a:latin typeface="IBM Plex Sans" panose="020B0503050203000203" pitchFamily="34" charset="0"/>
              </a:rPr>
              <a:t>Posturas estáticas prolongadas, flexión cervical mantenida, sedentarismo y movimientos repetitivos de muñeca.</a:t>
            </a:r>
            <a:br>
              <a:rPr lang="es-ES" sz="8000" spc="-300" dirty="0">
                <a:solidFill>
                  <a:srgbClr val="DED5CB"/>
                </a:solidFill>
                <a:latin typeface="IBM Plex Sans" panose="020B0503050203000203" pitchFamily="34" charset="0"/>
              </a:rPr>
            </a:br>
            <a:r>
              <a:rPr lang="es-ES" sz="8000" u="sng" spc="-300" dirty="0">
                <a:solidFill>
                  <a:srgbClr val="DED5CB"/>
                </a:solidFill>
                <a:latin typeface="IBM Plex Sans" panose="020B0503050203000203" pitchFamily="34" charset="0"/>
              </a:rPr>
              <a:t>Dolencia: </a:t>
            </a:r>
            <a:r>
              <a:rPr lang="es-ES" sz="8000" spc="-300" dirty="0">
                <a:solidFill>
                  <a:srgbClr val="DED5CB"/>
                </a:solidFill>
                <a:latin typeface="IBM Plex Sans" panose="020B0503050203000203" pitchFamily="34" charset="0"/>
              </a:rPr>
              <a:t>Lumbalgia o contractura paravertebral aguda tras jornada prolongada o al levantarse del puesto.</a:t>
            </a:r>
            <a:br>
              <a:rPr lang="es-ES" sz="8000" spc="-300" dirty="0">
                <a:solidFill>
                  <a:srgbClr val="DED5CB"/>
                </a:solidFill>
                <a:latin typeface="IBM Plex Sans" panose="020B0503050203000203" pitchFamily="34" charset="0"/>
              </a:rPr>
            </a:br>
            <a:br>
              <a:rPr lang="es-ES" sz="9000" b="1"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endParaRPr lang="es-ES" sz="92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49F36843-06A5-F93B-E707-F4D1905507C7}"/>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C978A7C6-8ED7-5715-84D6-E9F1D303200A}"/>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39B4EDF2-0FDE-6D89-0C14-6F2E51725321}"/>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56F4D309-2A23-7638-3F1D-800D9C225B81}"/>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spTree>
    <p:extLst>
      <p:ext uri="{BB962C8B-B14F-4D97-AF65-F5344CB8AC3E}">
        <p14:creationId xmlns:p14="http://schemas.microsoft.com/office/powerpoint/2010/main" val="34401087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F41D87CA-D6CF-D6B0-DA4B-AB314524B21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548C238-3261-FCD8-453C-045E84A7A339}"/>
              </a:ext>
            </a:extLst>
          </p:cNvPr>
          <p:cNvSpPr>
            <a:spLocks noGrp="1"/>
          </p:cNvSpPr>
          <p:nvPr>
            <p:ph type="ctrTitle"/>
          </p:nvPr>
        </p:nvSpPr>
        <p:spPr>
          <a:xfrm>
            <a:off x="219073" y="-228601"/>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br>
              <a:rPr lang="es-ES" sz="8000" spc="-300" dirty="0">
                <a:solidFill>
                  <a:srgbClr val="DED5CB"/>
                </a:solidFill>
                <a:latin typeface="IBM Plex Sans" panose="020B0503050203000203" pitchFamily="34" charset="0"/>
              </a:rPr>
            </a:br>
            <a:r>
              <a:rPr lang="es-ES" sz="8000" i="1" spc="-300" dirty="0">
                <a:solidFill>
                  <a:srgbClr val="DED5CB"/>
                </a:solidFill>
                <a:latin typeface="IBM Plex Sans" panose="020B0503050203000203" pitchFamily="34" charset="0"/>
              </a:rPr>
              <a:t>Técnico de soporte informático o instalador de hardware</a:t>
            </a:r>
            <a:br>
              <a:rPr lang="es-ES" sz="8000" spc="-300" dirty="0">
                <a:solidFill>
                  <a:srgbClr val="DED5CB"/>
                </a:solidFill>
                <a:latin typeface="IBM Plex Sans" panose="020B0503050203000203" pitchFamily="34" charset="0"/>
              </a:rPr>
            </a:br>
            <a:r>
              <a:rPr lang="es-ES" sz="8000" u="sng" spc="-300" dirty="0">
                <a:solidFill>
                  <a:srgbClr val="DED5CB"/>
                </a:solidFill>
                <a:latin typeface="IBM Plex Sans" panose="020B0503050203000203" pitchFamily="34" charset="0"/>
              </a:rPr>
              <a:t>Riesgo:</a:t>
            </a:r>
            <a:r>
              <a:rPr lang="es-ES" sz="8000" spc="-300" dirty="0">
                <a:solidFill>
                  <a:srgbClr val="DED5CB"/>
                </a:solidFill>
                <a:latin typeface="IBM Plex Sans" panose="020B0503050203000203" pitchFamily="34" charset="0"/>
              </a:rPr>
              <a:t> Manipulación de equipos pesados (</a:t>
            </a:r>
            <a:r>
              <a:rPr lang="es-ES" sz="8000" spc="-300" dirty="0" err="1">
                <a:solidFill>
                  <a:srgbClr val="DED5CB"/>
                </a:solidFill>
                <a:latin typeface="IBM Plex Sans" panose="020B0503050203000203" pitchFamily="34" charset="0"/>
              </a:rPr>
              <a:t>CPUs</a:t>
            </a:r>
            <a:r>
              <a:rPr lang="es-ES" sz="8000" spc="-300" dirty="0">
                <a:solidFill>
                  <a:srgbClr val="DED5CB"/>
                </a:solidFill>
                <a:latin typeface="IBM Plex Sans" panose="020B0503050203000203" pitchFamily="34" charset="0"/>
              </a:rPr>
              <a:t>, monitores), movimientos forzados en espacios reducidos, torsión lumbar.</a:t>
            </a:r>
            <a:br>
              <a:rPr lang="es-ES" sz="8000" spc="-300" dirty="0">
                <a:solidFill>
                  <a:srgbClr val="DED5CB"/>
                </a:solidFill>
                <a:latin typeface="IBM Plex Sans" panose="020B0503050203000203" pitchFamily="34" charset="0"/>
              </a:rPr>
            </a:br>
            <a:r>
              <a:rPr lang="es-ES" sz="8000" u="sng" spc="-300" dirty="0">
                <a:solidFill>
                  <a:srgbClr val="DED5CB"/>
                </a:solidFill>
                <a:latin typeface="IBM Plex Sans" panose="020B0503050203000203" pitchFamily="34" charset="0"/>
              </a:rPr>
              <a:t>Dolencia:</a:t>
            </a:r>
            <a:r>
              <a:rPr lang="es-ES" sz="8000" spc="-300" dirty="0">
                <a:solidFill>
                  <a:srgbClr val="DED5CB"/>
                </a:solidFill>
                <a:latin typeface="IBM Plex Sans" panose="020B0503050203000203" pitchFamily="34" charset="0"/>
              </a:rPr>
              <a:t> Lumbalgia aguda o distensión muscular..</a:t>
            </a:r>
            <a:br>
              <a:rPr lang="es-ES" sz="8000" spc="-300" dirty="0">
                <a:solidFill>
                  <a:srgbClr val="DED5CB"/>
                </a:solidFill>
                <a:latin typeface="IBM Plex Sans" panose="020B0503050203000203" pitchFamily="34" charset="0"/>
              </a:rPr>
            </a:br>
            <a:br>
              <a:rPr lang="es-ES" sz="9000" b="1"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endParaRPr lang="es-ES" sz="92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0259C8E1-828C-B04F-3084-F27BBE5405CD}"/>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6725BA74-3A97-6A17-3A70-3D63F5CEB89D}"/>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35981B67-2090-D161-C7A6-50BC914151D4}"/>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FFEE805F-D346-424C-AB96-E03F7BD74289}"/>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spTree>
    <p:extLst>
      <p:ext uri="{BB962C8B-B14F-4D97-AF65-F5344CB8AC3E}">
        <p14:creationId xmlns:p14="http://schemas.microsoft.com/office/powerpoint/2010/main" val="18941898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E1BC1B03-6B18-52A9-04CB-EDA76A8D44E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35A65C5-165C-038E-4B27-FFF2AD67C0AF}"/>
              </a:ext>
            </a:extLst>
          </p:cNvPr>
          <p:cNvSpPr>
            <a:spLocks noGrp="1"/>
          </p:cNvSpPr>
          <p:nvPr>
            <p:ph type="ctrTitle"/>
          </p:nvPr>
        </p:nvSpPr>
        <p:spPr>
          <a:xfrm>
            <a:off x="219073" y="-228601"/>
            <a:ext cx="24163339" cy="14097001"/>
          </a:xfrm>
        </p:spPr>
        <p:txBody>
          <a:bodyPr anchor="t" anchorCtr="0">
            <a:noAutofit/>
          </a:bodyPr>
          <a:lstStyle/>
          <a:p>
            <a:pPr>
              <a:lnSpc>
                <a:spcPct val="100000"/>
              </a:lnSpc>
              <a:spcAft>
                <a:spcPts val="600"/>
              </a:spcAft>
            </a:pPr>
            <a:br>
              <a:rPr lang="es-ES" sz="24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r>
              <a:rPr lang="es-ES" sz="9000" b="1" spc="-300" dirty="0">
                <a:solidFill>
                  <a:srgbClr val="DED5CB"/>
                </a:solidFill>
                <a:latin typeface="IBM Plex Sans" panose="020B0503050203000203" pitchFamily="34" charset="0"/>
              </a:rPr>
              <a:t>5. Conclusiones</a:t>
            </a:r>
            <a:br>
              <a:rPr lang="es-ES" sz="9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000" b="1"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endParaRPr lang="es-ES" sz="92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686EDE01-9061-238B-8076-75A35358588E}"/>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46CC1BFE-C2F7-C5B7-3E4D-0232C5D9C24E}"/>
              </a:ext>
            </a:extLst>
          </p:cNvPr>
          <p:cNvSpPr txBox="1"/>
          <p:nvPr/>
        </p:nvSpPr>
        <p:spPr>
          <a:xfrm>
            <a:off x="19464338" y="12020550"/>
            <a:ext cx="324326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err="1">
                <a:ln>
                  <a:noFill/>
                </a:ln>
                <a:solidFill>
                  <a:srgbClr val="F42100"/>
                </a:solidFill>
                <a:effectLst/>
                <a:uLnTx/>
                <a:uFillTx/>
                <a:latin typeface="IBM Plex Sans" panose="020F0502020204030204" pitchFamily="34" charset="0"/>
                <a:ea typeface="+mn-ea"/>
                <a:cs typeface="+mn-cs"/>
              </a:rPr>
              <a:t>Mª</a:t>
            </a:r>
            <a:r>
              <a:rPr kumimoji="0" lang="es-ES" sz="1800" b="0" i="0" u="none" strike="noStrike" kern="1200" cap="none" spc="0" normalizeH="0" baseline="0" noProof="0" dirty="0">
                <a:ln>
                  <a:noFill/>
                </a:ln>
                <a:solidFill>
                  <a:srgbClr val="F42100"/>
                </a:solidFill>
                <a:effectLst/>
                <a:uLnTx/>
                <a:uFillTx/>
                <a:latin typeface="IBM Plex Sans" panose="020F0502020204030204" pitchFamily="34" charset="0"/>
                <a:ea typeface="+mn-ea"/>
                <a:cs typeface="+mn-cs"/>
              </a:rPr>
              <a:t> Belén Fernández Collados</a:t>
            </a:r>
          </a:p>
        </p:txBody>
      </p:sp>
      <p:sp>
        <p:nvSpPr>
          <p:cNvPr id="13" name="CuadroTexto 12">
            <a:extLst>
              <a:ext uri="{FF2B5EF4-FFF2-40B4-BE49-F238E27FC236}">
                <a16:creationId xmlns:a16="http://schemas.microsoft.com/office/drawing/2014/main" id="{F19FB532-9239-5F57-311D-D078B11B46D7}"/>
              </a:ext>
            </a:extLst>
          </p:cNvPr>
          <p:cNvSpPr txBox="1"/>
          <p:nvPr/>
        </p:nvSpPr>
        <p:spPr>
          <a:xfrm>
            <a:off x="17582752" y="12579211"/>
            <a:ext cx="6477398" cy="381771"/>
          </a:xfrm>
          <a:prstGeom prst="rect">
            <a:avLst/>
          </a:prstGeom>
          <a:noFill/>
        </p:spPr>
        <p:txBody>
          <a:bodyPr wrap="square">
            <a:spAutoFit/>
          </a:bodyPr>
          <a:lstStyle/>
          <a:p>
            <a:pPr marL="0" marR="0" lvl="0" indent="0" algn="l" defTabSz="457200" rtl="0" eaLnBrk="1" fontAlgn="auto" latinLnBrk="0" hangingPunct="1">
              <a:lnSpc>
                <a:spcPts val="2370"/>
              </a:lnSpc>
              <a:spcBef>
                <a:spcPts val="600"/>
              </a:spcBef>
              <a:spcAft>
                <a:spcPts val="600"/>
              </a:spcAft>
              <a:buClrTx/>
              <a:buSzTx/>
              <a:buFontTx/>
              <a:buNone/>
              <a:tabLst/>
              <a:defRPr/>
            </a:pPr>
            <a:r>
              <a:rPr kumimoji="0" lang="es-ES" sz="1800" b="0" i="0" u="none" strike="noStrike" kern="1200" cap="none" spc="0" normalizeH="0" baseline="0" noProof="0" dirty="0">
                <a:ln>
                  <a:noFill/>
                </a:ln>
                <a:solidFill>
                  <a:srgbClr val="EEE9E2"/>
                </a:solidFill>
                <a:effectLst/>
                <a:uLnTx/>
                <a:uFillTx/>
                <a:latin typeface="IBM Plex Sans Medium" panose="020B0503050203000203" pitchFamily="34" charset="0"/>
                <a:ea typeface="+mn-ea"/>
                <a:cs typeface="+mn-cs"/>
              </a:rPr>
              <a:t>Catedrática de Derecho del Trabajo y de la Seguridad Social</a:t>
            </a:r>
          </a:p>
        </p:txBody>
      </p:sp>
      <p:sp>
        <p:nvSpPr>
          <p:cNvPr id="3" name="Rectángulo redondeado 16">
            <a:extLst>
              <a:ext uri="{FF2B5EF4-FFF2-40B4-BE49-F238E27FC236}">
                <a16:creationId xmlns:a16="http://schemas.microsoft.com/office/drawing/2014/main" id="{B1A7F4C6-1F5F-E102-06D7-548328E4175D}"/>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2701"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7178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CB710638-7B68-81C7-F00E-9A95FBE59F3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BFAF6A1-11F1-04DC-A82F-D36FB10FED4A}"/>
              </a:ext>
            </a:extLst>
          </p:cNvPr>
          <p:cNvSpPr>
            <a:spLocks noGrp="1"/>
          </p:cNvSpPr>
          <p:nvPr>
            <p:ph type="ctrTitle"/>
          </p:nvPr>
        </p:nvSpPr>
        <p:spPr>
          <a:xfrm>
            <a:off x="219073" y="-228601"/>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endParaRPr lang="es-ES" sz="92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3A965909-9AEE-4CF0-08CC-F39C6DEB9F5F}"/>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770EFC1A-28BA-092B-4A1C-5F80CBE8E292}"/>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A66CD098-6911-964D-A759-21877266EE62}"/>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87AD3F8E-E83C-D867-8210-B46FC0519F89}"/>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pic>
        <p:nvPicPr>
          <p:cNvPr id="9" name="Imagen 8" descr="Pantalla de video juego en la mano&#10;&#10;El contenido generado por IA puede ser incorrecto.">
            <a:extLst>
              <a:ext uri="{FF2B5EF4-FFF2-40B4-BE49-F238E27FC236}">
                <a16:creationId xmlns:a16="http://schemas.microsoft.com/office/drawing/2014/main" id="{536A89FF-7909-FB52-2C41-0D4A80D2A7A1}"/>
              </a:ext>
            </a:extLst>
          </p:cNvPr>
          <p:cNvPicPr>
            <a:picLocks noChangeAspect="1"/>
          </p:cNvPicPr>
          <p:nvPr/>
        </p:nvPicPr>
        <p:blipFill>
          <a:blip r:embed="rId4"/>
          <a:srcRect r="9641"/>
          <a:stretch>
            <a:fillRect/>
          </a:stretch>
        </p:blipFill>
        <p:spPr>
          <a:xfrm>
            <a:off x="115885" y="95164"/>
            <a:ext cx="16590965" cy="11085616"/>
          </a:xfrm>
          <a:prstGeom prst="rect">
            <a:avLst/>
          </a:prstGeom>
        </p:spPr>
      </p:pic>
      <p:sp>
        <p:nvSpPr>
          <p:cNvPr id="12" name="CuadroTexto 11">
            <a:extLst>
              <a:ext uri="{FF2B5EF4-FFF2-40B4-BE49-F238E27FC236}">
                <a16:creationId xmlns:a16="http://schemas.microsoft.com/office/drawing/2014/main" id="{A234F8E8-D713-94DC-F058-69BFAB9022D1}"/>
              </a:ext>
            </a:extLst>
          </p:cNvPr>
          <p:cNvSpPr txBox="1"/>
          <p:nvPr/>
        </p:nvSpPr>
        <p:spPr>
          <a:xfrm>
            <a:off x="12686506" y="755018"/>
            <a:ext cx="14744700" cy="1477328"/>
          </a:xfrm>
          <a:prstGeom prst="rect">
            <a:avLst/>
          </a:prstGeom>
          <a:noFill/>
        </p:spPr>
        <p:txBody>
          <a:bodyPr wrap="square">
            <a:spAutoFit/>
          </a:bodyPr>
          <a:lstStyle/>
          <a:p>
            <a:r>
              <a:rPr lang="es-ES" sz="9000" b="1" spc="-300" dirty="0">
                <a:solidFill>
                  <a:srgbClr val="DED5CB"/>
                </a:solidFill>
                <a:latin typeface="IBM Plex Sans" panose="020B0503050203000203" pitchFamily="34" charset="0"/>
              </a:rPr>
              <a:t>Transformación digital</a:t>
            </a:r>
          </a:p>
        </p:txBody>
      </p:sp>
      <p:sp>
        <p:nvSpPr>
          <p:cNvPr id="14" name="CuadroTexto 13">
            <a:extLst>
              <a:ext uri="{FF2B5EF4-FFF2-40B4-BE49-F238E27FC236}">
                <a16:creationId xmlns:a16="http://schemas.microsoft.com/office/drawing/2014/main" id="{6AB0B5C9-5054-049C-33D0-F609D07E30D4}"/>
              </a:ext>
            </a:extLst>
          </p:cNvPr>
          <p:cNvSpPr txBox="1"/>
          <p:nvPr/>
        </p:nvSpPr>
        <p:spPr>
          <a:xfrm>
            <a:off x="16859050" y="2083521"/>
            <a:ext cx="7924801" cy="8710077"/>
          </a:xfrm>
          <a:prstGeom prst="rect">
            <a:avLst/>
          </a:prstGeom>
          <a:noFill/>
        </p:spPr>
        <p:txBody>
          <a:bodyPr wrap="square">
            <a:spAutoFit/>
          </a:bodyPr>
          <a:lstStyle/>
          <a:p>
            <a:endParaRPr lang="es-ES" sz="8000" spc="-300" dirty="0">
              <a:solidFill>
                <a:srgbClr val="DED5CB"/>
              </a:solidFill>
              <a:latin typeface="IBM Plex Sans" panose="020B0503050203000203" pitchFamily="34" charset="0"/>
            </a:endParaRPr>
          </a:p>
          <a:p>
            <a:r>
              <a:rPr lang="es-ES" sz="8000" spc="-300" dirty="0">
                <a:solidFill>
                  <a:srgbClr val="DED5CB"/>
                </a:solidFill>
                <a:latin typeface="IBM Plex Sans" panose="020B0503050203000203" pitchFamily="34" charset="0"/>
              </a:rPr>
              <a:t>- Cambios tecnológicos y DT</a:t>
            </a:r>
          </a:p>
          <a:p>
            <a:endParaRPr lang="es-ES" sz="8000" spc="-300" dirty="0">
              <a:solidFill>
                <a:srgbClr val="DED5CB"/>
              </a:solidFill>
              <a:latin typeface="IBM Plex Sans" panose="020B0503050203000203" pitchFamily="34" charset="0"/>
            </a:endParaRPr>
          </a:p>
          <a:p>
            <a:r>
              <a:rPr lang="es-ES" sz="8000" spc="-300" dirty="0">
                <a:solidFill>
                  <a:srgbClr val="DED5CB"/>
                </a:solidFill>
                <a:latin typeface="IBM Plex Sans" panose="020B0503050203000203" pitchFamily="34" charset="0"/>
              </a:rPr>
              <a:t>- Evolución 4 especialidades preventivas</a:t>
            </a:r>
            <a:endParaRPr lang="es-ES" sz="8000" dirty="0"/>
          </a:p>
        </p:txBody>
      </p:sp>
    </p:spTree>
    <p:extLst>
      <p:ext uri="{BB962C8B-B14F-4D97-AF65-F5344CB8AC3E}">
        <p14:creationId xmlns:p14="http://schemas.microsoft.com/office/powerpoint/2010/main" val="37700109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2C582055-F057-21B8-6631-ACE014675C9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7032946-ED34-02E8-FBBC-A9DA04FF27E5}"/>
              </a:ext>
            </a:extLst>
          </p:cNvPr>
          <p:cNvSpPr>
            <a:spLocks noGrp="1"/>
          </p:cNvSpPr>
          <p:nvPr>
            <p:ph type="ctrTitle"/>
          </p:nvPr>
        </p:nvSpPr>
        <p:spPr>
          <a:xfrm>
            <a:off x="219073" y="279097"/>
            <a:ext cx="24163340" cy="10439333"/>
          </a:xfrm>
        </p:spPr>
        <p:txBody>
          <a:bodyPr anchor="t" anchorCtr="0">
            <a:noAutofit/>
          </a:bodyPr>
          <a:lstStyle/>
          <a:p>
            <a:pPr algn="l">
              <a:lnSpc>
                <a:spcPct val="100000"/>
              </a:lnSpc>
              <a:spcAft>
                <a:spcPts val="600"/>
              </a:spcAft>
            </a:pPr>
            <a:br>
              <a:rPr lang="es-ES" sz="9200" spc="-300" dirty="0">
                <a:solidFill>
                  <a:srgbClr val="DED5CB"/>
                </a:solidFill>
                <a:latin typeface="IBM Plex Sans" panose="020B0503050203000203" pitchFamily="34" charset="0"/>
              </a:rPr>
            </a:br>
            <a:r>
              <a:rPr lang="es-ES" sz="9200" b="1" spc="-300" dirty="0">
                <a:solidFill>
                  <a:srgbClr val="DED5CB"/>
                </a:solidFill>
                <a:latin typeface="IBM Plex Sans" panose="020B0503050203000203" pitchFamily="34" charset="0"/>
              </a:rPr>
              <a:t>CONCLUSIONES:</a:t>
            </a:r>
            <a:br>
              <a:rPr lang="es-ES" sz="9200" spc="-300" dirty="0">
                <a:solidFill>
                  <a:srgbClr val="DED5CB"/>
                </a:solidFill>
                <a:latin typeface="IBM Plex Sans" panose="020B0503050203000203" pitchFamily="34" charset="0"/>
              </a:rPr>
            </a:br>
            <a:r>
              <a:rPr lang="es-ES" sz="9200" spc="-300" dirty="0">
                <a:solidFill>
                  <a:srgbClr val="DED5CB"/>
                </a:solidFill>
                <a:latin typeface="IBM Plex Sans" panose="020B0503050203000203" pitchFamily="34" charset="0"/>
              </a:rPr>
              <a:t>- Grandes avances.</a:t>
            </a:r>
            <a:br>
              <a:rPr lang="es-ES" sz="9200" spc="-300" dirty="0">
                <a:solidFill>
                  <a:srgbClr val="DED5CB"/>
                </a:solidFill>
                <a:latin typeface="IBM Plex Sans" panose="020B0503050203000203" pitchFamily="34" charset="0"/>
              </a:rPr>
            </a:br>
            <a:r>
              <a:rPr lang="es-ES" sz="9200" spc="-300" dirty="0">
                <a:solidFill>
                  <a:srgbClr val="DED5CB"/>
                </a:solidFill>
                <a:latin typeface="IBM Plex Sans" panose="020B0503050203000203" pitchFamily="34" charset="0"/>
              </a:rPr>
              <a:t>- Grandes retos.  </a:t>
            </a:r>
          </a:p>
        </p:txBody>
      </p:sp>
      <p:pic>
        <p:nvPicPr>
          <p:cNvPr id="28" name="Imagen 27">
            <a:extLst>
              <a:ext uri="{FF2B5EF4-FFF2-40B4-BE49-F238E27FC236}">
                <a16:creationId xmlns:a16="http://schemas.microsoft.com/office/drawing/2014/main" id="{6AF1F582-E987-EABA-DFD6-3205637DAF91}"/>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FE7A8193-5350-44F3-B434-B5373F9155A8}"/>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0B770BCB-5237-175C-5111-5B224997EEDC}"/>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8937BF80-F808-BE36-AEDF-A9BD697D5B5F}"/>
              </a:ext>
            </a:extLst>
          </p:cNvPr>
          <p:cNvSpPr/>
          <p:nvPr/>
        </p:nvSpPr>
        <p:spPr>
          <a:xfrm>
            <a:off x="219073" y="11229750"/>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spTree>
    <p:extLst>
      <p:ext uri="{BB962C8B-B14F-4D97-AF65-F5344CB8AC3E}">
        <p14:creationId xmlns:p14="http://schemas.microsoft.com/office/powerpoint/2010/main" val="3997584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B3CC0BCB-EE80-7ED0-47E9-89A0CE415541}"/>
            </a:ext>
          </a:extLst>
        </p:cNvPr>
        <p:cNvGrpSpPr/>
        <p:nvPr/>
      </p:nvGrpSpPr>
      <p:grpSpPr>
        <a:xfrm>
          <a:off x="0" y="0"/>
          <a:ext cx="0" cy="0"/>
          <a:chOff x="0" y="0"/>
          <a:chExt cx="0" cy="0"/>
        </a:xfrm>
      </p:grpSpPr>
      <p:sp>
        <p:nvSpPr>
          <p:cNvPr id="17" name="Rectángulo redondeado 16">
            <a:extLst>
              <a:ext uri="{FF2B5EF4-FFF2-40B4-BE49-F238E27FC236}">
                <a16:creationId xmlns:a16="http://schemas.microsoft.com/office/drawing/2014/main" id="{679E0598-9316-B8D8-96B3-C5A7C784D80C}"/>
              </a:ext>
            </a:extLst>
          </p:cNvPr>
          <p:cNvSpPr/>
          <p:nvPr/>
        </p:nvSpPr>
        <p:spPr>
          <a:xfrm>
            <a:off x="438149" y="11493302"/>
            <a:ext cx="23538280" cy="1978999"/>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pic>
        <p:nvPicPr>
          <p:cNvPr id="28" name="Imagen 27">
            <a:extLst>
              <a:ext uri="{FF2B5EF4-FFF2-40B4-BE49-F238E27FC236}">
                <a16:creationId xmlns:a16="http://schemas.microsoft.com/office/drawing/2014/main" id="{DCD89752-61CE-9DEB-92AA-D6B5A5AD1ABA}"/>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5" name="Título 1">
            <a:extLst>
              <a:ext uri="{FF2B5EF4-FFF2-40B4-BE49-F238E27FC236}">
                <a16:creationId xmlns:a16="http://schemas.microsoft.com/office/drawing/2014/main" id="{05371A40-F22E-7B29-F4F1-9E8B2B85D4A1}"/>
              </a:ext>
            </a:extLst>
          </p:cNvPr>
          <p:cNvSpPr txBox="1">
            <a:spLocks/>
          </p:cNvSpPr>
          <p:nvPr/>
        </p:nvSpPr>
        <p:spPr>
          <a:xfrm>
            <a:off x="14040644" y="11541490"/>
            <a:ext cx="8626475" cy="515377"/>
          </a:xfrm>
          <a:prstGeom prst="rect">
            <a:avLst/>
          </a:prstGeom>
        </p:spPr>
        <p:txBody>
          <a:bodyPr vert="horz" lIns="91440" tIns="45720" rIns="91440" bIns="45720" rtlCol="0" anchor="t" anchorCtr="0">
            <a:noAutofit/>
          </a:bodyPr>
          <a:lstStyle>
            <a:lvl1pPr algn="ctr" defTabSz="1828709" rtl="0" eaLnBrk="1" latinLnBrk="0" hangingPunct="1">
              <a:lnSpc>
                <a:spcPct val="90000"/>
              </a:lnSpc>
              <a:spcBef>
                <a:spcPct val="0"/>
              </a:spcBef>
              <a:buNone/>
              <a:defRPr sz="11999" kern="1200">
                <a:solidFill>
                  <a:schemeClr val="tx1"/>
                </a:solidFill>
                <a:latin typeface="+mj-lt"/>
                <a:ea typeface="+mj-ea"/>
                <a:cs typeface="+mj-cs"/>
              </a:defRPr>
            </a:lvl1pPr>
          </a:lstStyle>
          <a:p>
            <a:pPr algn="l">
              <a:lnSpc>
                <a:spcPct val="100000"/>
              </a:lnSpc>
            </a:pPr>
            <a:r>
              <a:rPr lang="es-ES" sz="4800" dirty="0" err="1">
                <a:solidFill>
                  <a:srgbClr val="F42100"/>
                </a:solidFill>
                <a:latin typeface="IBM Plex Sans" panose="020F0502020204030204" pitchFamily="34" charset="0"/>
              </a:rPr>
              <a:t>Mª</a:t>
            </a:r>
            <a:r>
              <a:rPr lang="es-ES" sz="4800" dirty="0">
                <a:solidFill>
                  <a:srgbClr val="F42100"/>
                </a:solidFill>
                <a:latin typeface="IBM Plex Sans" panose="020F0502020204030204" pitchFamily="34" charset="0"/>
              </a:rPr>
              <a:t> Belén Fernández Collados</a:t>
            </a:r>
          </a:p>
        </p:txBody>
      </p:sp>
      <p:pic>
        <p:nvPicPr>
          <p:cNvPr id="3" name="Imagen 2">
            <a:extLst>
              <a:ext uri="{FF2B5EF4-FFF2-40B4-BE49-F238E27FC236}">
                <a16:creationId xmlns:a16="http://schemas.microsoft.com/office/drawing/2014/main" id="{779652C0-740E-895B-E363-EE862DC3D2B9}"/>
              </a:ext>
            </a:extLst>
          </p:cNvPr>
          <p:cNvPicPr>
            <a:picLocks noChangeAspect="1"/>
          </p:cNvPicPr>
          <p:nvPr/>
        </p:nvPicPr>
        <p:blipFill>
          <a:blip r:embed="rId4"/>
          <a:stretch>
            <a:fillRect/>
          </a:stretch>
        </p:blipFill>
        <p:spPr>
          <a:xfrm>
            <a:off x="134939" y="9521962"/>
            <a:ext cx="8437562" cy="1801771"/>
          </a:xfrm>
          <a:prstGeom prst="rect">
            <a:avLst/>
          </a:prstGeom>
        </p:spPr>
      </p:pic>
      <p:sp>
        <p:nvSpPr>
          <p:cNvPr id="5" name="CuadroTexto 4">
            <a:extLst>
              <a:ext uri="{FF2B5EF4-FFF2-40B4-BE49-F238E27FC236}">
                <a16:creationId xmlns:a16="http://schemas.microsoft.com/office/drawing/2014/main" id="{CA5B704E-CE3A-C186-5B9C-EC1AC794D467}"/>
              </a:ext>
            </a:extLst>
          </p:cNvPr>
          <p:cNvSpPr txBox="1"/>
          <p:nvPr/>
        </p:nvSpPr>
        <p:spPr>
          <a:xfrm>
            <a:off x="8572501" y="9968127"/>
            <a:ext cx="15809913" cy="1384995"/>
          </a:xfrm>
          <a:prstGeom prst="rect">
            <a:avLst/>
          </a:prstGeom>
          <a:noFill/>
        </p:spPr>
        <p:txBody>
          <a:bodyPr wrap="square">
            <a:spAutoFit/>
          </a:bodyPr>
          <a:lstStyle/>
          <a:p>
            <a:pPr algn="just"/>
            <a:r>
              <a:rPr lang="es-ES" sz="2800" b="1" dirty="0">
                <a:solidFill>
                  <a:srgbClr val="EEE9E2"/>
                </a:solidFill>
                <a:latin typeface="IBM Plex Sans" panose="020B0503050203000203" pitchFamily="34" charset="0"/>
              </a:rPr>
              <a:t>PID2022-137171OB-I00, “La prevención de riesgos laborales ante la transición ecológica y digital y los desafíos económicos, demográfico y de género" (PRL-TRANSYDES), financiado por MCIN/AEI/10.13039/501100011033 y por el FEDER, UE</a:t>
            </a:r>
          </a:p>
        </p:txBody>
      </p:sp>
      <p:sp>
        <p:nvSpPr>
          <p:cNvPr id="6" name="Título 1">
            <a:extLst>
              <a:ext uri="{FF2B5EF4-FFF2-40B4-BE49-F238E27FC236}">
                <a16:creationId xmlns:a16="http://schemas.microsoft.com/office/drawing/2014/main" id="{4FC02784-4820-3DB2-02B8-62C1F0A42F78}"/>
              </a:ext>
            </a:extLst>
          </p:cNvPr>
          <p:cNvSpPr txBox="1">
            <a:spLocks/>
          </p:cNvSpPr>
          <p:nvPr/>
        </p:nvSpPr>
        <p:spPr>
          <a:xfrm>
            <a:off x="13030598" y="12740490"/>
            <a:ext cx="10399712" cy="952500"/>
          </a:xfrm>
          <a:prstGeom prst="rect">
            <a:avLst/>
          </a:prstGeom>
        </p:spPr>
        <p:txBody>
          <a:bodyPr vert="horz" lIns="91440" tIns="45720" rIns="91440" bIns="45720" rtlCol="0" anchor="t" anchorCtr="0">
            <a:noAutofit/>
          </a:bodyPr>
          <a:lstStyle>
            <a:lvl1pPr algn="ctr" defTabSz="1828709" rtl="0" eaLnBrk="1" latinLnBrk="0" hangingPunct="1">
              <a:lnSpc>
                <a:spcPct val="90000"/>
              </a:lnSpc>
              <a:spcBef>
                <a:spcPct val="0"/>
              </a:spcBef>
              <a:buNone/>
              <a:defRPr sz="11999" kern="1200">
                <a:solidFill>
                  <a:schemeClr val="tx1"/>
                </a:solidFill>
                <a:latin typeface="+mj-lt"/>
                <a:ea typeface="+mj-ea"/>
                <a:cs typeface="+mj-cs"/>
              </a:defRPr>
            </a:lvl1pPr>
          </a:lstStyle>
          <a:p>
            <a:pPr algn="l">
              <a:lnSpc>
                <a:spcPts val="2370"/>
              </a:lnSpc>
              <a:spcBef>
                <a:spcPts val="600"/>
              </a:spcBef>
              <a:spcAft>
                <a:spcPts val="600"/>
              </a:spcAft>
            </a:pPr>
            <a:r>
              <a:rPr lang="es-ES" sz="2800" dirty="0">
                <a:solidFill>
                  <a:srgbClr val="EEE9E2"/>
                </a:solidFill>
                <a:latin typeface="IBM Plex Sans Medium" panose="020B0503050203000203" pitchFamily="34" charset="0"/>
              </a:rPr>
              <a:t>Catedrática de Derecho del Trabajo y de la Seguridad Social</a:t>
            </a:r>
          </a:p>
        </p:txBody>
      </p:sp>
      <p:pic>
        <p:nvPicPr>
          <p:cNvPr id="10" name="Imagen 9">
            <a:extLst>
              <a:ext uri="{FF2B5EF4-FFF2-40B4-BE49-F238E27FC236}">
                <a16:creationId xmlns:a16="http://schemas.microsoft.com/office/drawing/2014/main" id="{160C05DE-B648-266F-8A15-D45E4F4AB18F}"/>
              </a:ext>
            </a:extLst>
          </p:cNvPr>
          <p:cNvPicPr>
            <a:picLocks noChangeAspect="1"/>
          </p:cNvPicPr>
          <p:nvPr/>
        </p:nvPicPr>
        <p:blipFill>
          <a:blip r:embed="rId5"/>
          <a:stretch>
            <a:fillRect/>
          </a:stretch>
        </p:blipFill>
        <p:spPr>
          <a:xfrm>
            <a:off x="13846790" y="243700"/>
            <a:ext cx="10129639" cy="9382616"/>
          </a:xfrm>
          <a:prstGeom prst="rect">
            <a:avLst/>
          </a:prstGeom>
        </p:spPr>
      </p:pic>
      <p:sp>
        <p:nvSpPr>
          <p:cNvPr id="8" name="Título 1">
            <a:extLst>
              <a:ext uri="{FF2B5EF4-FFF2-40B4-BE49-F238E27FC236}">
                <a16:creationId xmlns:a16="http://schemas.microsoft.com/office/drawing/2014/main" id="{6DD956E4-25A2-C9D2-BE4C-041A0B53FD1B}"/>
              </a:ext>
            </a:extLst>
          </p:cNvPr>
          <p:cNvSpPr txBox="1">
            <a:spLocks/>
          </p:cNvSpPr>
          <p:nvPr/>
        </p:nvSpPr>
        <p:spPr>
          <a:xfrm>
            <a:off x="2178050" y="3724943"/>
            <a:ext cx="10121900" cy="4652113"/>
          </a:xfrm>
          <a:prstGeom prst="rect">
            <a:avLst/>
          </a:prstGeom>
        </p:spPr>
        <p:txBody>
          <a:bodyPr vert="horz" lIns="91440" tIns="45720" rIns="91440" bIns="45720" rtlCol="0" anchor="t" anchorCtr="0">
            <a:noAutofit/>
          </a:bodyPr>
          <a:lstStyle>
            <a:lvl1pPr algn="ctr" defTabSz="1828709" rtl="0" eaLnBrk="1" latinLnBrk="0" hangingPunct="1">
              <a:lnSpc>
                <a:spcPct val="90000"/>
              </a:lnSpc>
              <a:spcBef>
                <a:spcPct val="0"/>
              </a:spcBef>
              <a:buNone/>
              <a:defRPr sz="11999" kern="1200">
                <a:solidFill>
                  <a:schemeClr val="tx1"/>
                </a:solidFill>
                <a:latin typeface="+mj-lt"/>
                <a:ea typeface="+mj-ea"/>
                <a:cs typeface="+mj-cs"/>
              </a:defRPr>
            </a:lvl1pPr>
          </a:lstStyle>
          <a:p>
            <a:pPr>
              <a:lnSpc>
                <a:spcPct val="100000"/>
              </a:lnSpc>
              <a:spcAft>
                <a:spcPts val="600"/>
              </a:spcAft>
            </a:pPr>
            <a:br>
              <a:rPr lang="es-ES" sz="2400" spc="-300" dirty="0">
                <a:solidFill>
                  <a:srgbClr val="DED5CB"/>
                </a:solidFill>
                <a:latin typeface="IBM Plex Sans" panose="020B0503050203000203" pitchFamily="34" charset="0"/>
              </a:rPr>
            </a:br>
            <a:r>
              <a:rPr lang="es-ES" sz="9200" b="1" spc="-300" dirty="0">
                <a:solidFill>
                  <a:srgbClr val="DED5CB"/>
                </a:solidFill>
                <a:latin typeface="IBM Plex Sans" panose="020B0503050203000203" pitchFamily="34" charset="0"/>
              </a:rPr>
              <a:t>Gracias por su atención</a:t>
            </a:r>
            <a:br>
              <a:rPr lang="es-ES" sz="9200" spc="-300" dirty="0">
                <a:solidFill>
                  <a:srgbClr val="DED5CB"/>
                </a:solidFill>
                <a:latin typeface="IBM Plex Sans" panose="020B0503050203000203" pitchFamily="34" charset="0"/>
              </a:rPr>
            </a:br>
            <a:endParaRPr lang="es-ES" sz="9200" spc="-300" dirty="0">
              <a:solidFill>
                <a:srgbClr val="DED5CB"/>
              </a:solidFill>
              <a:latin typeface="IBM Plex Sans" panose="020B0503050203000203" pitchFamily="34" charset="0"/>
            </a:endParaRPr>
          </a:p>
        </p:txBody>
      </p:sp>
    </p:spTree>
    <p:extLst>
      <p:ext uri="{BB962C8B-B14F-4D97-AF65-F5344CB8AC3E}">
        <p14:creationId xmlns:p14="http://schemas.microsoft.com/office/powerpoint/2010/main" val="36414456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69E745BF-DB11-7D40-8625-93C5F8BEAE18}"/>
              </a:ext>
            </a:extLst>
          </p:cNvPr>
          <p:cNvPicPr>
            <a:picLocks noChangeAspect="1"/>
          </p:cNvPicPr>
          <p:nvPr/>
        </p:nvPicPr>
        <p:blipFill>
          <a:blip r:embed="rId3"/>
          <a:stretch>
            <a:fillRect/>
          </a:stretch>
        </p:blipFill>
        <p:spPr>
          <a:xfrm>
            <a:off x="8692355" y="3359150"/>
            <a:ext cx="6997700" cy="6997700"/>
          </a:xfrm>
          <a:prstGeom prst="rect">
            <a:avLst/>
          </a:prstGeom>
        </p:spPr>
      </p:pic>
    </p:spTree>
    <p:extLst>
      <p:ext uri="{BB962C8B-B14F-4D97-AF65-F5344CB8AC3E}">
        <p14:creationId xmlns:p14="http://schemas.microsoft.com/office/powerpoint/2010/main" val="3652499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D77AFDFC-06C1-F994-CD8D-B51D87E4317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E1AB66A-4B1F-AD3C-6B16-33D22B3A55EE}"/>
              </a:ext>
            </a:extLst>
          </p:cNvPr>
          <p:cNvSpPr>
            <a:spLocks noGrp="1"/>
          </p:cNvSpPr>
          <p:nvPr>
            <p:ph type="ctrTitle"/>
          </p:nvPr>
        </p:nvSpPr>
        <p:spPr>
          <a:xfrm>
            <a:off x="219073" y="-228601"/>
            <a:ext cx="24163339" cy="14097001"/>
          </a:xfrm>
        </p:spPr>
        <p:txBody>
          <a:bodyPr anchor="t" anchorCtr="0">
            <a:noAutofit/>
          </a:bodyPr>
          <a:lstStyle/>
          <a:p>
            <a:pPr>
              <a:lnSpc>
                <a:spcPct val="100000"/>
              </a:lnSpc>
              <a:spcAft>
                <a:spcPts val="600"/>
              </a:spcAft>
            </a:pPr>
            <a:br>
              <a:rPr lang="es-ES" sz="2400" spc="-300" dirty="0">
                <a:solidFill>
                  <a:srgbClr val="DED5CB"/>
                </a:solidFill>
                <a:latin typeface="IBM Plex Sans" panose="020B0503050203000203" pitchFamily="34" charset="0"/>
              </a:rPr>
            </a:br>
            <a:br>
              <a:rPr lang="es-ES" sz="2400" spc="-300" dirty="0">
                <a:solidFill>
                  <a:srgbClr val="DED5CB"/>
                </a:solidFill>
                <a:latin typeface="IBM Plex Sans" panose="020B0503050203000203" pitchFamily="34" charset="0"/>
              </a:rPr>
            </a:br>
            <a:r>
              <a:rPr lang="es-ES" sz="2400" spc="-300" dirty="0">
                <a:solidFill>
                  <a:srgbClr val="DED5CB"/>
                </a:solidFill>
                <a:latin typeface="IBM Plex Sans" panose="020B0503050203000203" pitchFamily="34" charset="0"/>
              </a:rPr>
              <a:t>                                                                                                     </a:t>
            </a:r>
            <a:br>
              <a:rPr lang="es-ES" sz="2400" spc="-300" dirty="0">
                <a:solidFill>
                  <a:srgbClr val="DED5CB"/>
                </a:solidFill>
                <a:latin typeface="IBM Plex Sans" panose="020B0503050203000203" pitchFamily="34" charset="0"/>
              </a:rPr>
            </a:br>
            <a:r>
              <a:rPr lang="es-ES" sz="2400" spc="-300" dirty="0">
                <a:solidFill>
                  <a:srgbClr val="DED5CB"/>
                </a:solidFill>
                <a:latin typeface="IBM Plex Sans" panose="020B0503050203000203" pitchFamily="34" charset="0"/>
              </a:rPr>
              <a:t>                                                                                                 </a:t>
            </a:r>
            <a:br>
              <a:rPr lang="es-ES" sz="2400" spc="-300" dirty="0">
                <a:solidFill>
                  <a:srgbClr val="DED5CB"/>
                </a:solidFill>
                <a:latin typeface="IBM Plex Sans" panose="020B0503050203000203" pitchFamily="34" charset="0"/>
              </a:rPr>
            </a:br>
            <a:r>
              <a:rPr lang="es-ES" sz="2400" spc="-300" dirty="0">
                <a:solidFill>
                  <a:srgbClr val="DED5CB"/>
                </a:solidFill>
                <a:latin typeface="IBM Plex Sans" panose="020B0503050203000203" pitchFamily="34" charset="0"/>
              </a:rPr>
              <a:t>                                                                                                   </a:t>
            </a:r>
            <a:r>
              <a:rPr lang="es-ES" sz="9000" b="1" spc="-300" dirty="0">
                <a:solidFill>
                  <a:srgbClr val="DED5CB"/>
                </a:solidFill>
                <a:latin typeface="IBM Plex Sans" panose="020B0503050203000203" pitchFamily="34" charset="0"/>
              </a:rPr>
              <a:t>Identificación y evaluación de los riesgos                   		</a:t>
            </a:r>
            <a:r>
              <a:rPr lang="es-ES" sz="9000" b="1" spc="-300">
                <a:solidFill>
                  <a:srgbClr val="DED5CB"/>
                </a:solidFill>
                <a:latin typeface="IBM Plex Sans" panose="020B0503050203000203" pitchFamily="34" charset="0"/>
              </a:rPr>
              <a:t>	ergonómicos </a:t>
            </a:r>
            <a:br>
              <a:rPr lang="es-ES" sz="9000" b="1" spc="-300" dirty="0">
                <a:solidFill>
                  <a:srgbClr val="DED5CB"/>
                </a:solidFill>
                <a:latin typeface="IBM Plex Sans" panose="020B0503050203000203" pitchFamily="34" charset="0"/>
              </a:rPr>
            </a:br>
            <a:r>
              <a:rPr lang="es-ES" sz="9000" b="1" spc="-300" dirty="0">
                <a:solidFill>
                  <a:srgbClr val="DED5CB"/>
                </a:solidFill>
                <a:latin typeface="IBM Plex Sans" panose="020B0503050203000203" pitchFamily="34" charset="0"/>
              </a:rPr>
              <a:t>                 </a:t>
            </a:r>
            <a:r>
              <a:rPr lang="es-ES" sz="9000" spc="-300" dirty="0">
                <a:solidFill>
                  <a:srgbClr val="DED5CB"/>
                </a:solidFill>
                <a:latin typeface="IBM Plex Sans" panose="020B0503050203000203" pitchFamily="34" charset="0"/>
              </a:rPr>
              <a:t>1. Identificación</a:t>
            </a:r>
            <a:br>
              <a:rPr lang="es-ES" sz="9000" spc="-300" dirty="0">
                <a:solidFill>
                  <a:srgbClr val="DED5CB"/>
                </a:solidFill>
                <a:latin typeface="IBM Plex Sans" panose="020B0503050203000203" pitchFamily="34" charset="0"/>
              </a:rPr>
            </a:br>
            <a:r>
              <a:rPr lang="es-ES" sz="9000" spc="-300" dirty="0">
                <a:solidFill>
                  <a:srgbClr val="DED5CB"/>
                </a:solidFill>
                <a:latin typeface="IBM Plex Sans" panose="020B0503050203000203" pitchFamily="34" charset="0"/>
              </a:rPr>
              <a:t>        2. Ejemplos</a:t>
            </a:r>
            <a:br>
              <a:rPr lang="es-ES" sz="9000" spc="-300" dirty="0">
                <a:solidFill>
                  <a:srgbClr val="DED5CB"/>
                </a:solidFill>
                <a:latin typeface="IBM Plex Sans" panose="020B0503050203000203" pitchFamily="34" charset="0"/>
              </a:rPr>
            </a:br>
            <a:r>
              <a:rPr lang="es-ES" sz="9000" spc="-300" dirty="0">
                <a:solidFill>
                  <a:srgbClr val="DED5CB"/>
                </a:solidFill>
                <a:latin typeface="IBM Plex Sans" panose="020B0503050203000203" pitchFamily="34" charset="0"/>
              </a:rPr>
              <a:t>                                           3. Metodología de evaluación</a:t>
            </a:r>
            <a:br>
              <a:rPr lang="es-ES" sz="9000" spc="-300" dirty="0">
                <a:solidFill>
                  <a:srgbClr val="DED5CB"/>
                </a:solidFill>
                <a:latin typeface="IBM Plex Sans" panose="020B0503050203000203" pitchFamily="34" charset="0"/>
              </a:rPr>
            </a:br>
            <a:r>
              <a:rPr lang="es-ES" sz="9000" spc="-300" dirty="0">
                <a:solidFill>
                  <a:srgbClr val="DED5CB"/>
                </a:solidFill>
                <a:latin typeface="IBM Plex Sans" panose="020B0503050203000203" pitchFamily="34" charset="0"/>
              </a:rPr>
              <a:t>                   4. Consecuencias                 </a:t>
            </a:r>
            <a:br>
              <a:rPr lang="es-ES" sz="9000" spc="-300" dirty="0">
                <a:solidFill>
                  <a:srgbClr val="DED5CB"/>
                </a:solidFill>
                <a:latin typeface="IBM Plex Sans" panose="020B0503050203000203" pitchFamily="34" charset="0"/>
              </a:rPr>
            </a:br>
            <a:r>
              <a:rPr lang="es-ES" sz="9000" spc="-300" dirty="0">
                <a:solidFill>
                  <a:srgbClr val="DED5CB"/>
                </a:solidFill>
                <a:latin typeface="IBM Plex Sans" panose="020B0503050203000203" pitchFamily="34" charset="0"/>
              </a:rPr>
              <a:t>                5. Conclusiones</a:t>
            </a:r>
            <a:br>
              <a:rPr lang="es-ES" sz="9000" b="1" spc="-300" dirty="0">
                <a:solidFill>
                  <a:srgbClr val="DED5CB"/>
                </a:solidFill>
                <a:latin typeface="IBM Plex Sans" panose="020B0503050203000203" pitchFamily="34" charset="0"/>
              </a:rPr>
            </a:br>
            <a:br>
              <a:rPr lang="es-ES" sz="9000" b="1" spc="-300" dirty="0">
                <a:solidFill>
                  <a:srgbClr val="DED5CB"/>
                </a:solidFill>
                <a:latin typeface="IBM Plex Sans" panose="020B0503050203000203" pitchFamily="34" charset="0"/>
              </a:rPr>
            </a:br>
            <a:br>
              <a:rPr lang="es-ES" sz="9000" b="1"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endParaRPr lang="es-ES" sz="92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660A3C93-9CF0-F754-7BBD-6C64370A3F3A}"/>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3898DE5D-A109-08A8-0675-A7CD8F632ED9}"/>
              </a:ext>
            </a:extLst>
          </p:cNvPr>
          <p:cNvSpPr txBox="1"/>
          <p:nvPr/>
        </p:nvSpPr>
        <p:spPr>
          <a:xfrm>
            <a:off x="19464338" y="12020550"/>
            <a:ext cx="324326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err="1">
                <a:ln>
                  <a:noFill/>
                </a:ln>
                <a:solidFill>
                  <a:srgbClr val="F42100"/>
                </a:solidFill>
                <a:effectLst/>
                <a:uLnTx/>
                <a:uFillTx/>
                <a:latin typeface="IBM Plex Sans" panose="020F0502020204030204" pitchFamily="34" charset="0"/>
                <a:ea typeface="+mn-ea"/>
                <a:cs typeface="+mn-cs"/>
              </a:rPr>
              <a:t>Mª</a:t>
            </a:r>
            <a:r>
              <a:rPr kumimoji="0" lang="es-ES" sz="1800" b="0" i="0" u="none" strike="noStrike" kern="1200" cap="none" spc="0" normalizeH="0" baseline="0" noProof="0" dirty="0">
                <a:ln>
                  <a:noFill/>
                </a:ln>
                <a:solidFill>
                  <a:srgbClr val="F42100"/>
                </a:solidFill>
                <a:effectLst/>
                <a:uLnTx/>
                <a:uFillTx/>
                <a:latin typeface="IBM Plex Sans" panose="020F0502020204030204" pitchFamily="34" charset="0"/>
                <a:ea typeface="+mn-ea"/>
                <a:cs typeface="+mn-cs"/>
              </a:rPr>
              <a:t> Belén Fernández Collados</a:t>
            </a:r>
          </a:p>
        </p:txBody>
      </p:sp>
      <p:sp>
        <p:nvSpPr>
          <p:cNvPr id="13" name="CuadroTexto 12">
            <a:extLst>
              <a:ext uri="{FF2B5EF4-FFF2-40B4-BE49-F238E27FC236}">
                <a16:creationId xmlns:a16="http://schemas.microsoft.com/office/drawing/2014/main" id="{16D3DE86-9327-8C4E-0902-E4E0E67A48FD}"/>
              </a:ext>
            </a:extLst>
          </p:cNvPr>
          <p:cNvSpPr txBox="1"/>
          <p:nvPr/>
        </p:nvSpPr>
        <p:spPr>
          <a:xfrm>
            <a:off x="17582752" y="12579211"/>
            <a:ext cx="6477398" cy="381771"/>
          </a:xfrm>
          <a:prstGeom prst="rect">
            <a:avLst/>
          </a:prstGeom>
          <a:noFill/>
        </p:spPr>
        <p:txBody>
          <a:bodyPr wrap="square">
            <a:spAutoFit/>
          </a:bodyPr>
          <a:lstStyle/>
          <a:p>
            <a:pPr marL="0" marR="0" lvl="0" indent="0" algn="l" defTabSz="457200" rtl="0" eaLnBrk="1" fontAlgn="auto" latinLnBrk="0" hangingPunct="1">
              <a:lnSpc>
                <a:spcPts val="2370"/>
              </a:lnSpc>
              <a:spcBef>
                <a:spcPts val="600"/>
              </a:spcBef>
              <a:spcAft>
                <a:spcPts val="600"/>
              </a:spcAft>
              <a:buClrTx/>
              <a:buSzTx/>
              <a:buFontTx/>
              <a:buNone/>
              <a:tabLst/>
              <a:defRPr/>
            </a:pPr>
            <a:r>
              <a:rPr kumimoji="0" lang="es-ES" sz="1800" b="0" i="0" u="none" strike="noStrike" kern="1200" cap="none" spc="0" normalizeH="0" baseline="0" noProof="0" dirty="0">
                <a:ln>
                  <a:noFill/>
                </a:ln>
                <a:solidFill>
                  <a:srgbClr val="EEE9E2"/>
                </a:solidFill>
                <a:effectLst/>
                <a:uLnTx/>
                <a:uFillTx/>
                <a:latin typeface="IBM Plex Sans Medium" panose="020B0503050203000203" pitchFamily="34" charset="0"/>
                <a:ea typeface="+mn-ea"/>
                <a:cs typeface="+mn-cs"/>
              </a:rPr>
              <a:t>Catedrática de Derecho del Trabajo y de la Seguridad Social</a:t>
            </a:r>
          </a:p>
        </p:txBody>
      </p:sp>
      <p:sp>
        <p:nvSpPr>
          <p:cNvPr id="3" name="Rectángulo redondeado 16">
            <a:extLst>
              <a:ext uri="{FF2B5EF4-FFF2-40B4-BE49-F238E27FC236}">
                <a16:creationId xmlns:a16="http://schemas.microsoft.com/office/drawing/2014/main" id="{D28BA753-AF27-FE76-F778-C22B8DDA2ABB}"/>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2701"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Imagen 15" descr="Diagrama&#10;&#10;El contenido generado por IA puede ser incorrecto.">
            <a:extLst>
              <a:ext uri="{FF2B5EF4-FFF2-40B4-BE49-F238E27FC236}">
                <a16:creationId xmlns:a16="http://schemas.microsoft.com/office/drawing/2014/main" id="{39C56B01-56CE-D23C-2148-EFC31639EDE3}"/>
              </a:ext>
            </a:extLst>
          </p:cNvPr>
          <p:cNvPicPr>
            <a:picLocks noChangeAspect="1"/>
          </p:cNvPicPr>
          <p:nvPr/>
        </p:nvPicPr>
        <p:blipFill>
          <a:blip r:embed="rId4"/>
          <a:srcRect t="22750"/>
          <a:stretch>
            <a:fillRect/>
          </a:stretch>
        </p:blipFill>
        <p:spPr>
          <a:xfrm>
            <a:off x="668338" y="3223832"/>
            <a:ext cx="8809037" cy="6804981"/>
          </a:xfrm>
          <a:prstGeom prst="rect">
            <a:avLst/>
          </a:prstGeom>
        </p:spPr>
      </p:pic>
    </p:spTree>
    <p:extLst>
      <p:ext uri="{BB962C8B-B14F-4D97-AF65-F5344CB8AC3E}">
        <p14:creationId xmlns:p14="http://schemas.microsoft.com/office/powerpoint/2010/main" val="2612578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A21AF698-6233-45DA-4BA0-DA194E8F74E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C1FC627-47D0-08F1-C497-616238B3B59E}"/>
              </a:ext>
            </a:extLst>
          </p:cNvPr>
          <p:cNvSpPr>
            <a:spLocks noGrp="1"/>
          </p:cNvSpPr>
          <p:nvPr>
            <p:ph type="ctrTitle"/>
          </p:nvPr>
        </p:nvSpPr>
        <p:spPr>
          <a:xfrm>
            <a:off x="219073" y="-228601"/>
            <a:ext cx="24163339" cy="14097001"/>
          </a:xfrm>
        </p:spPr>
        <p:txBody>
          <a:bodyPr anchor="t" anchorCtr="0">
            <a:noAutofit/>
          </a:bodyPr>
          <a:lstStyle/>
          <a:p>
            <a:pPr>
              <a:lnSpc>
                <a:spcPct val="100000"/>
              </a:lnSpc>
              <a:spcAft>
                <a:spcPts val="600"/>
              </a:spcAft>
            </a:pPr>
            <a:br>
              <a:rPr lang="es-ES" sz="24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r>
              <a:rPr lang="es-ES" sz="9000" b="1" spc="-300" dirty="0">
                <a:solidFill>
                  <a:srgbClr val="DED5CB"/>
                </a:solidFill>
                <a:latin typeface="IBM Plex Sans" panose="020B0503050203000203" pitchFamily="34" charset="0"/>
              </a:rPr>
              <a:t>1. Identificación</a:t>
            </a:r>
            <a:br>
              <a:rPr lang="es-ES" sz="9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000" b="1"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endParaRPr lang="es-ES" sz="92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4F57E1E3-8195-907A-79A3-4199BDB536E0}"/>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C3E63BDE-91A1-CEAD-3549-33199AF6E0D9}"/>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BF19AB9F-5FF2-94E1-38B5-51DF030A5CE4}"/>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C9E4255C-ED80-4088-06CA-841AF2B22189}"/>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spTree>
    <p:extLst>
      <p:ext uri="{BB962C8B-B14F-4D97-AF65-F5344CB8AC3E}">
        <p14:creationId xmlns:p14="http://schemas.microsoft.com/office/powerpoint/2010/main" val="731724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F5FE6C70-EA0C-A062-2D73-28563295081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9D7E495-6CB7-78B9-367E-633F0C0A7A65}"/>
              </a:ext>
            </a:extLst>
          </p:cNvPr>
          <p:cNvSpPr>
            <a:spLocks noGrp="1"/>
          </p:cNvSpPr>
          <p:nvPr>
            <p:ph type="ctrTitle"/>
          </p:nvPr>
        </p:nvSpPr>
        <p:spPr>
          <a:xfrm>
            <a:off x="219073" y="-228601"/>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r>
              <a:rPr lang="es-ES" sz="9000" b="1" spc="-300" dirty="0">
                <a:solidFill>
                  <a:srgbClr val="DED5CB"/>
                </a:solidFill>
                <a:latin typeface="IBM Plex Sans" panose="020B0503050203000203" pitchFamily="34" charset="0"/>
              </a:rPr>
              <a:t>Definición</a:t>
            </a:r>
            <a:br>
              <a:rPr lang="es-ES" sz="9000" b="1" spc="-300" dirty="0">
                <a:solidFill>
                  <a:srgbClr val="DED5CB"/>
                </a:solidFill>
                <a:latin typeface="IBM Plex Sans" panose="020B0503050203000203" pitchFamily="34" charset="0"/>
              </a:rPr>
            </a:br>
            <a:r>
              <a:rPr lang="es-ES" sz="9000" spc="-300" dirty="0">
                <a:solidFill>
                  <a:srgbClr val="DED5CB"/>
                </a:solidFill>
                <a:latin typeface="IBM Plex Sans" panose="020B0503050203000203" pitchFamily="34" charset="0"/>
              </a:rPr>
              <a:t>No definición jurídica.</a:t>
            </a:r>
            <a:br>
              <a:rPr lang="es-ES" sz="9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r>
              <a:rPr lang="es-ES" sz="9000" spc="-300" dirty="0">
                <a:solidFill>
                  <a:srgbClr val="DED5CB"/>
                </a:solidFill>
                <a:latin typeface="IBM Plex Sans" panose="020B0503050203000203" pitchFamily="34" charset="0"/>
              </a:rPr>
              <a:t>Origen etimológico griego:</a:t>
            </a:r>
            <a:br>
              <a:rPr lang="es-ES" sz="9000" spc="-300" dirty="0">
                <a:solidFill>
                  <a:srgbClr val="DED5CB"/>
                </a:solidFill>
                <a:latin typeface="IBM Plex Sans" panose="020B0503050203000203" pitchFamily="34" charset="0"/>
              </a:rPr>
            </a:br>
            <a:r>
              <a:rPr lang="es-ES" sz="9000" spc="-300" dirty="0">
                <a:solidFill>
                  <a:srgbClr val="DED5CB"/>
                </a:solidFill>
                <a:latin typeface="IBM Plex Sans" panose="020B0503050203000203" pitchFamily="34" charset="0"/>
              </a:rPr>
              <a:t>- </a:t>
            </a:r>
            <a:r>
              <a:rPr lang="es-ES" sz="9000" b="1" spc="-300" dirty="0" err="1">
                <a:solidFill>
                  <a:srgbClr val="DED5CB"/>
                </a:solidFill>
                <a:latin typeface="IBM Plex Sans" panose="020B0503050203000203" pitchFamily="34" charset="0"/>
              </a:rPr>
              <a:t>ἔργον</a:t>
            </a:r>
            <a:r>
              <a:rPr lang="es-ES" sz="9000" b="1" spc="-300" dirty="0">
                <a:solidFill>
                  <a:srgbClr val="DED5CB"/>
                </a:solidFill>
                <a:latin typeface="IBM Plex Sans" panose="020B0503050203000203" pitchFamily="34" charset="0"/>
              </a:rPr>
              <a:t>/</a:t>
            </a:r>
            <a:r>
              <a:rPr lang="es-ES" sz="9000" b="1" spc="-300" dirty="0" err="1">
                <a:solidFill>
                  <a:srgbClr val="DED5CB"/>
                </a:solidFill>
                <a:latin typeface="IBM Plex Sans" panose="020B0503050203000203" pitchFamily="34" charset="0"/>
              </a:rPr>
              <a:t>érgon</a:t>
            </a:r>
            <a:r>
              <a:rPr lang="es-ES" sz="9000" spc="-300" dirty="0">
                <a:solidFill>
                  <a:srgbClr val="DED5CB"/>
                </a:solidFill>
                <a:latin typeface="IBM Plex Sans" panose="020B0503050203000203" pitchFamily="34" charset="0"/>
              </a:rPr>
              <a:t>: “trabajo”, “obra”, “actividad”</a:t>
            </a:r>
            <a:br>
              <a:rPr lang="es-ES" sz="9000" spc="-300" dirty="0">
                <a:solidFill>
                  <a:srgbClr val="DED5CB"/>
                </a:solidFill>
                <a:latin typeface="IBM Plex Sans" panose="020B0503050203000203" pitchFamily="34" charset="0"/>
              </a:rPr>
            </a:br>
            <a:r>
              <a:rPr lang="es-ES" sz="9000" spc="-300" dirty="0">
                <a:solidFill>
                  <a:srgbClr val="DED5CB"/>
                </a:solidFill>
                <a:latin typeface="IBM Plex Sans" panose="020B0503050203000203" pitchFamily="34" charset="0"/>
              </a:rPr>
              <a:t>- </a:t>
            </a:r>
            <a:r>
              <a:rPr lang="es-ES" sz="9000" b="1" spc="-300" dirty="0" err="1">
                <a:solidFill>
                  <a:srgbClr val="DED5CB"/>
                </a:solidFill>
                <a:latin typeface="IBM Plex Sans" panose="020B0503050203000203" pitchFamily="34" charset="0"/>
              </a:rPr>
              <a:t>νόμος</a:t>
            </a:r>
            <a:r>
              <a:rPr lang="es-ES" sz="9000" b="1" spc="-300" dirty="0">
                <a:solidFill>
                  <a:srgbClr val="DED5CB"/>
                </a:solidFill>
                <a:latin typeface="IBM Plex Sans" panose="020B0503050203000203" pitchFamily="34" charset="0"/>
              </a:rPr>
              <a:t>/</a:t>
            </a:r>
            <a:r>
              <a:rPr lang="es-ES" sz="9000" b="1" spc="-300" dirty="0" err="1">
                <a:solidFill>
                  <a:srgbClr val="DED5CB"/>
                </a:solidFill>
                <a:latin typeface="IBM Plex Sans" panose="020B0503050203000203" pitchFamily="34" charset="0"/>
              </a:rPr>
              <a:t>nómos</a:t>
            </a:r>
            <a:r>
              <a:rPr lang="es-ES" sz="9000" spc="-300" dirty="0">
                <a:solidFill>
                  <a:srgbClr val="DED5CB"/>
                </a:solidFill>
                <a:latin typeface="IBM Plex Sans" panose="020B0503050203000203" pitchFamily="34" charset="0"/>
              </a:rPr>
              <a:t>: “ley”, “regla”</a:t>
            </a:r>
            <a:br>
              <a:rPr lang="es-ES" sz="9000" spc="-300" dirty="0">
                <a:solidFill>
                  <a:srgbClr val="DED5CB"/>
                </a:solidFill>
                <a:latin typeface="IBM Plex Sans" panose="020B0503050203000203" pitchFamily="34" charset="0"/>
              </a:rPr>
            </a:br>
            <a:r>
              <a:rPr lang="es-ES" sz="9000" spc="-300" dirty="0">
                <a:solidFill>
                  <a:srgbClr val="DED5CB"/>
                </a:solidFill>
                <a:latin typeface="IBM Plex Sans" panose="020B0503050203000203" pitchFamily="34" charset="0"/>
              </a:rPr>
              <a:t>= “leyes o normas del trabajo”. </a:t>
            </a:r>
            <a:br>
              <a:rPr lang="es-ES" sz="90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endParaRPr lang="es-ES" sz="92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283CC5CF-0603-48DE-162B-6724DB8D9F4B}"/>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F96DEAB7-09E2-BF70-6A2F-4D2085957319}"/>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A7A08912-1993-364C-91E6-80CC5352E3CA}"/>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4E4ACD95-C877-A05A-86B3-08902FA16B11}"/>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pic>
        <p:nvPicPr>
          <p:cNvPr id="5" name="Imagen 4" descr="Un edificio de piedra&#10;&#10;El contenido generado por IA puede ser incorrecto.">
            <a:extLst>
              <a:ext uri="{FF2B5EF4-FFF2-40B4-BE49-F238E27FC236}">
                <a16:creationId xmlns:a16="http://schemas.microsoft.com/office/drawing/2014/main" id="{90F0AB77-9787-08C9-70DF-B39F0CAC22CA}"/>
              </a:ext>
            </a:extLst>
          </p:cNvPr>
          <p:cNvPicPr>
            <a:picLocks noChangeAspect="1"/>
          </p:cNvPicPr>
          <p:nvPr/>
        </p:nvPicPr>
        <p:blipFill>
          <a:blip r:embed="rId4"/>
          <a:stretch>
            <a:fillRect/>
          </a:stretch>
        </p:blipFill>
        <p:spPr>
          <a:xfrm>
            <a:off x="16597999" y="70134"/>
            <a:ext cx="7784414" cy="5473416"/>
          </a:xfrm>
          <a:prstGeom prst="rect">
            <a:avLst/>
          </a:prstGeom>
        </p:spPr>
      </p:pic>
    </p:spTree>
    <p:extLst>
      <p:ext uri="{BB962C8B-B14F-4D97-AF65-F5344CB8AC3E}">
        <p14:creationId xmlns:p14="http://schemas.microsoft.com/office/powerpoint/2010/main" val="417558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23647950-6EB0-96FD-0FE7-9FEEC50D97A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6EA70F3-6427-6DFB-BCAA-64AD5C5C0A47}"/>
              </a:ext>
            </a:extLst>
          </p:cNvPr>
          <p:cNvSpPr>
            <a:spLocks noGrp="1"/>
          </p:cNvSpPr>
          <p:nvPr>
            <p:ph type="ctrTitle"/>
          </p:nvPr>
        </p:nvSpPr>
        <p:spPr>
          <a:xfrm>
            <a:off x="219073" y="-228601"/>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br>
              <a:rPr lang="es-ES" sz="2400" spc="-300" dirty="0">
                <a:solidFill>
                  <a:srgbClr val="DED5CB"/>
                </a:solidFill>
                <a:latin typeface="IBM Plex Sans" panose="020B0503050203000203" pitchFamily="34" charset="0"/>
              </a:rPr>
            </a:br>
            <a:r>
              <a:rPr lang="es-ES" sz="9000" spc="-300" dirty="0">
                <a:solidFill>
                  <a:srgbClr val="DED5CB"/>
                </a:solidFill>
                <a:latin typeface="IBM Plex Sans" panose="020B0503050203000203" pitchFamily="34" charset="0"/>
              </a:rPr>
              <a:t>WOJCIECH JASTRZĘBOWSKI (1857) “Bosquejo de ergonomía, o ciencia del trabajo”. </a:t>
            </a:r>
            <a:br>
              <a:rPr lang="es-ES" sz="9000"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r>
              <a:rPr lang="es-ES" sz="9000" spc="-300" dirty="0">
                <a:solidFill>
                  <a:srgbClr val="DED5CB"/>
                </a:solidFill>
                <a:latin typeface="IBM Plex Sans" panose="020B0503050203000203" pitchFamily="34" charset="0"/>
              </a:rPr>
              <a:t>Disciplina que investiga cómo adaptar las tareas, los entornos y los sistemas de trabajo a las capacidades humanas</a:t>
            </a:r>
            <a:br>
              <a:rPr lang="es-ES" sz="9000" b="1"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endParaRPr lang="es-ES" sz="92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B9C68CDD-9A23-128C-D246-A4DC4EBEF57D}"/>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07E99A3D-821B-EEBC-75B3-E39D2066A4FC}"/>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59013A94-6D7C-312A-0E40-53226D14454A}"/>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A7E90046-EC65-9CFA-7F79-944259B853A4}"/>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spTree>
    <p:extLst>
      <p:ext uri="{BB962C8B-B14F-4D97-AF65-F5344CB8AC3E}">
        <p14:creationId xmlns:p14="http://schemas.microsoft.com/office/powerpoint/2010/main" val="2473854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2129"/>
        </a:solidFill>
        <a:effectLst/>
      </p:bgPr>
    </p:bg>
    <p:spTree>
      <p:nvGrpSpPr>
        <p:cNvPr id="1" name="">
          <a:extLst>
            <a:ext uri="{FF2B5EF4-FFF2-40B4-BE49-F238E27FC236}">
              <a16:creationId xmlns:a16="http://schemas.microsoft.com/office/drawing/2014/main" id="{23FEDD04-B818-CDB9-F640-004CB2BC671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A5FAFC1-CB43-0686-76D9-5ACFCBD3C89A}"/>
              </a:ext>
            </a:extLst>
          </p:cNvPr>
          <p:cNvSpPr>
            <a:spLocks noGrp="1"/>
          </p:cNvSpPr>
          <p:nvPr>
            <p:ph type="ctrTitle"/>
          </p:nvPr>
        </p:nvSpPr>
        <p:spPr>
          <a:xfrm>
            <a:off x="219073" y="-228601"/>
            <a:ext cx="24163339" cy="14097001"/>
          </a:xfrm>
        </p:spPr>
        <p:txBody>
          <a:bodyPr anchor="t" anchorCtr="0">
            <a:noAutofit/>
          </a:bodyPr>
          <a:lstStyle/>
          <a:p>
            <a:pPr algn="l">
              <a:lnSpc>
                <a:spcPct val="100000"/>
              </a:lnSpc>
              <a:spcAft>
                <a:spcPts val="600"/>
              </a:spcAft>
            </a:pPr>
            <a:br>
              <a:rPr lang="es-ES" sz="2400" spc="-300" dirty="0">
                <a:solidFill>
                  <a:srgbClr val="DED5CB"/>
                </a:solidFill>
                <a:latin typeface="IBM Plex Sans" panose="020B0503050203000203" pitchFamily="34" charset="0"/>
              </a:rPr>
            </a:br>
            <a:r>
              <a:rPr lang="es-ES" sz="9000" b="1" spc="-300" dirty="0">
                <a:solidFill>
                  <a:srgbClr val="DED5CB"/>
                </a:solidFill>
                <a:latin typeface="IBM Plex Sans" panose="020B0503050203000203" pitchFamily="34" charset="0"/>
              </a:rPr>
              <a:t>Norma UNE-EN ISO 6385:2016</a:t>
            </a:r>
            <a:br>
              <a:rPr lang="es-ES" sz="9000" spc="-300" dirty="0">
                <a:solidFill>
                  <a:srgbClr val="DED5CB"/>
                </a:solidFill>
                <a:latin typeface="IBM Plex Sans" panose="020B0503050203000203" pitchFamily="34" charset="0"/>
              </a:rPr>
            </a:br>
            <a:r>
              <a:rPr lang="es-ES" sz="9000" spc="-300" dirty="0">
                <a:solidFill>
                  <a:srgbClr val="DED5CB"/>
                </a:solidFill>
                <a:latin typeface="IBM Plex Sans" panose="020B0503050203000203" pitchFamily="34" charset="0"/>
              </a:rPr>
              <a:t>“la </a:t>
            </a:r>
            <a:r>
              <a:rPr lang="es-ES" sz="9000" u="sng" spc="-300" dirty="0">
                <a:solidFill>
                  <a:srgbClr val="DED5CB"/>
                </a:solidFill>
                <a:latin typeface="IBM Plex Sans" panose="020B0503050203000203" pitchFamily="34" charset="0"/>
              </a:rPr>
              <a:t>disciplina</a:t>
            </a:r>
            <a:r>
              <a:rPr lang="es-ES" sz="9000" spc="-300" dirty="0">
                <a:solidFill>
                  <a:srgbClr val="DED5CB"/>
                </a:solidFill>
                <a:latin typeface="IBM Plex Sans" panose="020B0503050203000203" pitchFamily="34" charset="0"/>
              </a:rPr>
              <a:t> científica que se ocupa de comprender las interacciones entre los seres humanos y los demás componentes de un sistema, así como la </a:t>
            </a:r>
            <a:r>
              <a:rPr lang="es-ES" sz="9000" u="sng" spc="-300" dirty="0">
                <a:solidFill>
                  <a:srgbClr val="DED5CB"/>
                </a:solidFill>
                <a:latin typeface="IBM Plex Sans" panose="020B0503050203000203" pitchFamily="34" charset="0"/>
              </a:rPr>
              <a:t>profesión</a:t>
            </a:r>
            <a:r>
              <a:rPr lang="es-ES" sz="9000" spc="-300" dirty="0">
                <a:solidFill>
                  <a:srgbClr val="DED5CB"/>
                </a:solidFill>
                <a:latin typeface="IBM Plex Sans" panose="020B0503050203000203" pitchFamily="34" charset="0"/>
              </a:rPr>
              <a:t> que aplica teorías, principios, datos y métodos al diseño con el fin de optimizar el bienestar humano y el desempeño global del sistema”. </a:t>
            </a:r>
            <a:br>
              <a:rPr lang="es-ES" sz="9000" b="1" spc="-300" dirty="0">
                <a:solidFill>
                  <a:srgbClr val="DED5CB"/>
                </a:solidFill>
                <a:latin typeface="IBM Plex Sans" panose="020B0503050203000203" pitchFamily="34" charset="0"/>
              </a:rPr>
            </a:br>
            <a:br>
              <a:rPr lang="es-ES" sz="9000" b="1" spc="-300" dirty="0">
                <a:solidFill>
                  <a:srgbClr val="DED5CB"/>
                </a:solidFill>
                <a:latin typeface="IBM Plex Sans" panose="020B0503050203000203" pitchFamily="34" charset="0"/>
              </a:rPr>
            </a:br>
            <a:br>
              <a:rPr lang="es-ES" sz="90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br>
              <a:rPr lang="es-ES" sz="9200" spc="-300" dirty="0">
                <a:solidFill>
                  <a:srgbClr val="DED5CB"/>
                </a:solidFill>
                <a:latin typeface="IBM Plex Sans" panose="020B0503050203000203" pitchFamily="34" charset="0"/>
              </a:rPr>
            </a:br>
            <a:endParaRPr lang="es-ES" sz="9200" spc="-300" dirty="0">
              <a:solidFill>
                <a:srgbClr val="DED5CB"/>
              </a:solidFill>
              <a:latin typeface="IBM Plex Sans" panose="020B0503050203000203" pitchFamily="34" charset="0"/>
            </a:endParaRPr>
          </a:p>
        </p:txBody>
      </p:sp>
      <p:pic>
        <p:nvPicPr>
          <p:cNvPr id="28" name="Imagen 27">
            <a:extLst>
              <a:ext uri="{FF2B5EF4-FFF2-40B4-BE49-F238E27FC236}">
                <a16:creationId xmlns:a16="http://schemas.microsoft.com/office/drawing/2014/main" id="{345C2063-414C-01F9-89C7-53A2C815CD1E}"/>
              </a:ext>
            </a:extLst>
          </p:cNvPr>
          <p:cNvPicPr>
            <a:picLocks noChangeAspect="1"/>
          </p:cNvPicPr>
          <p:nvPr/>
        </p:nvPicPr>
        <p:blipFill>
          <a:blip r:embed="rId3"/>
          <a:stretch>
            <a:fillRect/>
          </a:stretch>
        </p:blipFill>
        <p:spPr>
          <a:xfrm>
            <a:off x="668338" y="11832440"/>
            <a:ext cx="4876800" cy="1384300"/>
          </a:xfrm>
          <a:prstGeom prst="rect">
            <a:avLst/>
          </a:prstGeom>
        </p:spPr>
      </p:pic>
      <p:sp>
        <p:nvSpPr>
          <p:cNvPr id="11" name="CuadroTexto 10">
            <a:extLst>
              <a:ext uri="{FF2B5EF4-FFF2-40B4-BE49-F238E27FC236}">
                <a16:creationId xmlns:a16="http://schemas.microsoft.com/office/drawing/2014/main" id="{5A8AFA17-B535-FD51-BF75-74C8990D7615}"/>
              </a:ext>
            </a:extLst>
          </p:cNvPr>
          <p:cNvSpPr txBox="1"/>
          <p:nvPr/>
        </p:nvSpPr>
        <p:spPr>
          <a:xfrm>
            <a:off x="19464338" y="12020550"/>
            <a:ext cx="3243262" cy="369332"/>
          </a:xfrm>
          <a:prstGeom prst="rect">
            <a:avLst/>
          </a:prstGeom>
          <a:noFill/>
        </p:spPr>
        <p:txBody>
          <a:bodyPr wrap="square">
            <a:spAutoFit/>
          </a:bodyPr>
          <a:lstStyle/>
          <a:p>
            <a:pPr algn="l">
              <a:lnSpc>
                <a:spcPct val="100000"/>
              </a:lnSpc>
            </a:pPr>
            <a:r>
              <a:rPr lang="es-ES" sz="1800" dirty="0" err="1">
                <a:solidFill>
                  <a:srgbClr val="F42100"/>
                </a:solidFill>
                <a:latin typeface="IBM Plex Sans" panose="020F0502020204030204" pitchFamily="34" charset="0"/>
              </a:rPr>
              <a:t>Mª</a:t>
            </a:r>
            <a:r>
              <a:rPr lang="es-ES" sz="1800" dirty="0">
                <a:solidFill>
                  <a:srgbClr val="F42100"/>
                </a:solidFill>
                <a:latin typeface="IBM Plex Sans" panose="020F0502020204030204" pitchFamily="34" charset="0"/>
              </a:rPr>
              <a:t> Belén Fernández Collados</a:t>
            </a:r>
          </a:p>
        </p:txBody>
      </p:sp>
      <p:sp>
        <p:nvSpPr>
          <p:cNvPr id="13" name="CuadroTexto 12">
            <a:extLst>
              <a:ext uri="{FF2B5EF4-FFF2-40B4-BE49-F238E27FC236}">
                <a16:creationId xmlns:a16="http://schemas.microsoft.com/office/drawing/2014/main" id="{EC579181-6DDD-EE1F-75C6-4F74DB29D5F5}"/>
              </a:ext>
            </a:extLst>
          </p:cNvPr>
          <p:cNvSpPr txBox="1"/>
          <p:nvPr/>
        </p:nvSpPr>
        <p:spPr>
          <a:xfrm>
            <a:off x="17582752" y="12579211"/>
            <a:ext cx="6477398" cy="381771"/>
          </a:xfrm>
          <a:prstGeom prst="rect">
            <a:avLst/>
          </a:prstGeom>
          <a:noFill/>
        </p:spPr>
        <p:txBody>
          <a:bodyPr wrap="square">
            <a:spAutoFit/>
          </a:bodyPr>
          <a:lstStyle/>
          <a:p>
            <a:pPr algn="l">
              <a:lnSpc>
                <a:spcPts val="2370"/>
              </a:lnSpc>
              <a:spcBef>
                <a:spcPts val="600"/>
              </a:spcBef>
              <a:spcAft>
                <a:spcPts val="600"/>
              </a:spcAft>
            </a:pPr>
            <a:r>
              <a:rPr lang="es-ES" sz="1800" dirty="0">
                <a:solidFill>
                  <a:srgbClr val="EEE9E2"/>
                </a:solidFill>
                <a:latin typeface="IBM Plex Sans Medium" panose="020B0503050203000203" pitchFamily="34" charset="0"/>
              </a:rPr>
              <a:t>Catedrática de Derecho del Trabajo y de la Seguridad Social</a:t>
            </a:r>
          </a:p>
        </p:txBody>
      </p:sp>
      <p:sp>
        <p:nvSpPr>
          <p:cNvPr id="3" name="Rectángulo redondeado 16">
            <a:extLst>
              <a:ext uri="{FF2B5EF4-FFF2-40B4-BE49-F238E27FC236}">
                <a16:creationId xmlns:a16="http://schemas.microsoft.com/office/drawing/2014/main" id="{EEE72607-2DAC-DA40-C076-1DF72FF14342}"/>
              </a:ext>
            </a:extLst>
          </p:cNvPr>
          <p:cNvSpPr/>
          <p:nvPr/>
        </p:nvSpPr>
        <p:spPr>
          <a:xfrm>
            <a:off x="115886" y="11403314"/>
            <a:ext cx="23944264" cy="2242552"/>
          </a:xfrm>
          <a:prstGeom prst="roundRect">
            <a:avLst/>
          </a:prstGeom>
          <a:noFill/>
          <a:ln>
            <a:solidFill>
              <a:srgbClr val="F421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701"/>
          </a:p>
        </p:txBody>
      </p:sp>
    </p:spTree>
    <p:extLst>
      <p:ext uri="{BB962C8B-B14F-4D97-AF65-F5344CB8AC3E}">
        <p14:creationId xmlns:p14="http://schemas.microsoft.com/office/powerpoint/2010/main" val="248105880"/>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21776</TotalTime>
  <Words>2491</Words>
  <Application>Microsoft Office PowerPoint</Application>
  <PresentationFormat>Personalizado</PresentationFormat>
  <Paragraphs>173</Paragraphs>
  <Slides>42</Slides>
  <Notes>42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42</vt:i4>
      </vt:variant>
    </vt:vector>
  </HeadingPairs>
  <TitlesOfParts>
    <vt:vector size="49" baseType="lpstr">
      <vt:lpstr>Gungsuh</vt:lpstr>
      <vt:lpstr>Arial</vt:lpstr>
      <vt:lpstr>Calibri</vt:lpstr>
      <vt:lpstr>Calibri Light</vt:lpstr>
      <vt:lpstr>IBM Plex Sans</vt:lpstr>
      <vt:lpstr>IBM Plex Sans Medium</vt:lpstr>
      <vt:lpstr>Tema de Office</vt:lpstr>
      <vt:lpstr>El desarrollo tecnológico-digital. Nuevos o emergentes riesgos derivados de la organización del trabajo y la prevalencia de los riesgos ergonómicos y psicosociales    IDENTIFICACIÓN Y EVALUACIÓN DE LOS RIESGOS ERGONÓMICOS</vt:lpstr>
      <vt:lpstr>El desarrollo tecnológico-digital. Nuevos o emergentes riesgos derivados de la organización del trabajo y la prevalencia de los riesgos ergonómicos y psicosociales    IDENTIFICACIÓN Y EVALUACIÓN DE LOS RIESGOS ERGONÓMICOS</vt:lpstr>
      <vt:lpstr>La prevención de riesgos laborales ante la transición ecológica y digital y los desafíos económicos, demográfico y de género  </vt:lpstr>
      <vt:lpstr>    </vt:lpstr>
      <vt:lpstr>                                                                                                                                                                                                                                                                                                             Identificación y evaluación de los riesgos                      ergonómicos                   1. Identificación         2. Ejemplos                                            3. Metodología de evaluación                    4. Consecuencias                                  5. Conclusiones      </vt:lpstr>
      <vt:lpstr>    1. Identificación       </vt:lpstr>
      <vt:lpstr> Definición No definición jurídica.  Origen etimológico griego: - ἔργον/érgon: “trabajo”, “obra”, “actividad” - νόμος/nómos: “ley”, “regla” = “leyes o normas del trabajo”.    </vt:lpstr>
      <vt:lpstr>  WOJCIECH JASTRZĘBOWSKI (1857) “Bosquejo de ergonomía, o ciencia del trabajo”.   Disciplina que investiga cómo adaptar las tareas, los entornos y los sistemas de trabajo a las capacidades humanas    </vt:lpstr>
      <vt:lpstr> Norma UNE-EN ISO 6385:2016 “la disciplina científica que se ocupa de comprender las interacciones entre los seres humanos y los demás componentes de un sistema, así como la profesión que aplica teorías, principios, datos y métodos al diseño con el fin de optimizar el bienestar humano y el desempeño global del sistema”.      </vt:lpstr>
      <vt:lpstr> Tipología Norma UNE-EN ISO 6385:2016 - International Ergonomics Association   3 tipos de interacciones persona-sistema: - Físicas. - Cognitivas. - Organizativas. </vt:lpstr>
      <vt:lpstr> Físicos Derivados de las características biomecánicas del puesto de trabajo y las exigencias físicas en la ejecución de tareas - TME, fatiga, dolor o lesiones a medio y largo plazo, especialmente cuando la exposición es prolongada, repetitiva o inadecuadamente gestionada. </vt:lpstr>
      <vt:lpstr> Cognitivos Derivados de las demandas mentales de una tarea que pueden provocar fatiga mental, estrés y errores, afectando el bienestar y la seguridad.  Carga mental excesiva, falta de claridad en la información, monotonía, falta de retroalimentación, mala organización del entorno de trabajo…</vt:lpstr>
      <vt:lpstr> Organizativos Derivados de la forma en que se estructura, planifica y gestiona el trabajo: duración, ritmo, distribución de tareas, autonomía, interacción entre trabajador/a y entorno organizativo. Afectan a cómo se planifica y gestiona el trabajo, más que a la tarea en sí.</vt:lpstr>
      <vt:lpstr>    2. Ejemplos       </vt:lpstr>
      <vt:lpstr> Indicadores (Guía ITSS 2025). Puestos vinculados a:  1. Movimientos repetitivos. 2. Esfuerzos intensos. 3. Manipulación manual de cargas. 4. Posición corporal forzada. 5. Vibraciones. 6. Manejo habitual de herramientas manuales. 7. Utilización de equipos de trabajo. 8. Utilización de TIC.</vt:lpstr>
      <vt:lpstr> 1. Movimientos repetitivos. Ejecución continua de los mismos gestos, especialmente con manos y muñecas, sin pausas adecuadas ni alternancia de tareas.  Efectos: tendinopatías,  tenosinovitis,  síndrome del túnel  carpiano, epicondilitis.</vt:lpstr>
      <vt:lpstr> 2. Esfuerzos intensos. Esfuerzo muscular significativo, a menudo innecesario, o concentrado en grupos musculares concretos.  Efectos: lesiones tendinosas,  compresiones nerviosas,     microtraumatismos.</vt:lpstr>
      <vt:lpstr>  3. Manipulación de cargas: - RD 487/1997, sobre disposiciones mínimas de seguridad y salud relativas a la manipulación manual de cargas que entrañe riesgos, en particular dorso lumbares  *Estática - levantar, empujar, arrastrar o transportar objetos cuyo peso, frecuencia o técnica supongan una sobrecarga del sistema musculoesquelético. Efectos: lumbalgias, hernias discales, lesiones de hombro.   </vt:lpstr>
      <vt:lpstr> *Inestable – movilización de pacientes/usuarios. Efectos: dorsolumbares, de hombro y muñeca por esfuerzos imprevistos.    </vt:lpstr>
      <vt:lpstr> 4. Posturas forzadas o mantenidas: posiciones alejadas de la postura natural (flexión/ rotación de tronco, elevación mantenida de brazos, flexión cervical pronunciada, cuclillas, arrodillado), torsiones, inclinaciones o elevaciones mantenidas, especialmente del tronco, cuello, hombros y extremidades.   Efectos: Sobrecarga músculo-tendinosa, fatiga estática, TME de espalda, cuello y hombro. </vt:lpstr>
      <vt:lpstr>  </vt:lpstr>
      <vt:lpstr> 5. Vibraciones:      * Cuerpo entero (conducción        prolongada de vehículos         industriales, maquinaria pesada)     Efectos: lumbalgias crónicas, degeneración discos intervertebrales.  </vt:lpstr>
      <vt:lpstr> * Mano-brazo (herramientas mecánicas: martillos, neumáticos, radiales…).  Efectos: trastornos vasculares (fenómeno del dedo blanco), neuropatías, artropatías.  6. Manejo habitual de herramientas  manuales. Incluye lesiones  musculoesqueléticas causadas  por la repetición, posturas forzadas,  vibraciones y sobreesfuerzos </vt:lpstr>
      <vt:lpstr> 7. Utilización de equipos de trabajo. Diseño deficiente del puesto (alcances, alturas, espacio insuficiente). Elementos fuera de zona óptima, planos de trabajo demasiado altos/bajos. Efectos: compensaciones posturales, elevación de hombros, flexión dorsal/cervical… - RD 1215/1997, por el que se establecen las disposiciones mínimas de seguridad y salud para la utilización por los trabajadores de los equipos de trabajo</vt:lpstr>
      <vt:lpstr> 8. Utilización de TIC: - RD 488/1997, sobre disposiciones mínimas de seguridad y salud relativas al trabajo con equipos que incluyen pantallas de visualización *Fatiga visual: deslumbramientos, reflejos,  contraste/ brillo inadecuado,  distancia/ángulo de visión.  </vt:lpstr>
      <vt:lpstr>  RD 486/1997, por el que se establecen las disposiciones mínimas de seguridad y salud en los lugares de trabajo  *Condiciones ambientales inadecuadas: iluminación, ruido de equipos, calor desprendido, microclima.  Efectos: inclinación de tronco/cabeza, tensión muscular, fatiga visual que retroalimenta malas posturas.  </vt:lpstr>
      <vt:lpstr>   </vt:lpstr>
      <vt:lpstr>    3. Metodología de identificación y evaluación       </vt:lpstr>
      <vt:lpstr>  Protocolo de actuación y guía Técnica de actuación inspectora en factores ergonómicos (MTE e INSST) Principios rectores  - Integralidad - Anticipación - Participación - Trazabilidad      </vt:lpstr>
      <vt:lpstr> Fases del procedimiento FASE 1. Análisis preliminar. Identificación participativa y sistémica: cribado inicial de peligros ergonómicos. Manual para PYMES del INSHT e IBV Clasificación: • Sin indicios de riesgo relevante. • Con indicios claros: se requiere evaluación específica. • Con incertidumbre: se recomienda observación adicional o consulta a personal especializado.      </vt:lpstr>
      <vt:lpstr> - FASE 2.  Evaluación de nivel básico. Criterios para decidir el “salto” a la evaluación avanzada. Detección cualitativa de exposición relevante a factores de riesgo ergonómico. Protocolo de Factores de Riesgo:  A. CONDICIONES DEL PUESTO DE TRABAJO B. MANIPULACIÓN DE CARGAS C. PANTALLAS DE VISUALIZACIÓN D. MOVIMIENTOS REPETITIVOS E. POSTURAS FORZADAS     </vt:lpstr>
      <vt:lpstr> - FASE 3.  Evaluación específica o nivel avanzado. Valorar la exposición y definir medidas correctoras.  • REBA: posturas forzadas de cuerpo entero. • RULA: análisis de extremidades superiores. • OCRA: movimientos repetitivos. • NIOSH: manipulación manual de cargas. • LUBA, OWAS, MAPO: sectores sanitarios, industriales o logísticos. • INSST Checklists adaptadas para PVD, carga cognitiva o condiciones organizativas.      </vt:lpstr>
      <vt:lpstr> - FASE 4.  Integración, priorización y planificación preventiva.  - FASE 5.  Registro, trazabilidad y documentación. - FASE 6.  Seguimiento, verificación de eficacia y reevaluación.      </vt:lpstr>
      <vt:lpstr>    4. Consecuencias       </vt:lpstr>
      <vt:lpstr> Materialización: ENFERMEDAD PROFESIONAL versus ACCIDENTE DE TRABAJO  TME Cuadro de enfermedades profesionales Anexo I – Grupo 2 Agentes físicos. Muchos daños ergonómicos físicos quedan fuera del cuadro de enfermidades profesionales       </vt:lpstr>
      <vt:lpstr>  Diseñador gráfico o técnico de edición digital Riesgo: Uso prolongado de ratón o tableta gráfica, tensión en hombro y muñeca. Dolencia: Tendinitis del supraespinoso o epicondilitis. Solo algunas tendinitis están en el RD 1299/2006 y asociadas a profesiones industriales (pintores, mecánicos, etc.), no a profesiones digitales.   </vt:lpstr>
      <vt:lpstr>  Desarrollador/a de software o programador/a Riesgo: Posturas estáticas prolongadas, flexión cervical mantenida, sedentarismo y movimientos repetitivos de muñeca. Dolencia: Lumbalgia o contractura paravertebral aguda tras jornada prolongada o al levantarse del puesto.     </vt:lpstr>
      <vt:lpstr>  Técnico de soporte informático o instalador de hardware Riesgo: Manipulación de equipos pesados (CPUs, monitores), movimientos forzados en espacios reducidos, torsión lumbar. Dolencia: Lumbalgia aguda o distensión muscular..     </vt:lpstr>
      <vt:lpstr>    5. Conclusiones       </vt:lpstr>
      <vt:lpstr> CONCLUSIONES: - Grandes avances. - Grandes retos.  </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MARIA BELEN FERNANDEZ COLLADOS</cp:lastModifiedBy>
  <cp:revision>299</cp:revision>
  <dcterms:created xsi:type="dcterms:W3CDTF">2023-07-12T12:00:34Z</dcterms:created>
  <dcterms:modified xsi:type="dcterms:W3CDTF">2025-11-09T10:24:20Z</dcterms:modified>
</cp:coreProperties>
</file>